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7"/>
  </p:notesMasterIdLst>
  <p:sldIdLst>
    <p:sldId id="286" r:id="rId2"/>
    <p:sldId id="257" r:id="rId3"/>
    <p:sldId id="258" r:id="rId4"/>
    <p:sldId id="259" r:id="rId5"/>
    <p:sldId id="273" r:id="rId6"/>
    <p:sldId id="274" r:id="rId7"/>
    <p:sldId id="275" r:id="rId8"/>
    <p:sldId id="260" r:id="rId9"/>
    <p:sldId id="261" r:id="rId10"/>
    <p:sldId id="262" r:id="rId11"/>
    <p:sldId id="276" r:id="rId12"/>
    <p:sldId id="263" r:id="rId13"/>
    <p:sldId id="264" r:id="rId14"/>
    <p:sldId id="277" r:id="rId15"/>
    <p:sldId id="278" r:id="rId16"/>
    <p:sldId id="279" r:id="rId17"/>
    <p:sldId id="280" r:id="rId18"/>
    <p:sldId id="281" r:id="rId19"/>
    <p:sldId id="266" r:id="rId20"/>
    <p:sldId id="282" r:id="rId21"/>
    <p:sldId id="283" r:id="rId22"/>
    <p:sldId id="284" r:id="rId23"/>
    <p:sldId id="287" r:id="rId24"/>
    <p:sldId id="272" r:id="rId25"/>
    <p:sldId id="288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2" d="100"/>
          <a:sy n="72" d="100"/>
        </p:scale>
        <p:origin x="-1242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F69032-529F-428D-8C82-40F158C766CC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B2B4D-F5F7-4B9F-91B1-39A918297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098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Emphasize this is not radiology-level detail, but ER-oriented.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Strong closing message.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Relate each indication to a real ER scenario.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Repeat this rule clearly — very high-yield.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Point to typical CT image here (add image).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Show basal cistern SAH image; stress LP/CTA if CT negative.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Use side-by-side images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dirty="0"/>
              <a:t>Stress time-based decision making.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Show subtle examples; common pitfall is missing these.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Any herniation sign = emergency call.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CAD085-E8A6-8845-BD4E-CB4CCA059FC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CAD085-E8A6-8845-BD4E-CB4CCA059FC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CAD085-E8A6-8845-BD4E-CB4CCA059FC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CAD085-E8A6-8845-BD4E-CB4CCA059FC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CAD085-E8A6-8845-BD4E-CB4CCA059FC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CAD085-E8A6-8845-BD4E-CB4CCA059FC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CAD085-E8A6-8845-BD4E-CB4CCA059FC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CAD085-E8A6-8845-BD4E-CB4CCA059FC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CAD085-E8A6-8845-BD4E-CB4CCA059FC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CAD085-E8A6-8845-BD4E-CB4CCA059FC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CAD085-E8A6-8845-BD4E-CB4CCA059FC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CAD085-E8A6-8845-BD4E-CB4CCA059FC4}" type="datetimeFigureOut">
              <a:rPr lang="en-US" smtClean="0"/>
              <a:t>12/15/2025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152940"/>
            <a:ext cx="7772400" cy="1789044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Life-Threatening Findings on Emergency Brain CT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1338470"/>
            <a:ext cx="7772400" cy="190831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747" y="3482367"/>
            <a:ext cx="56705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25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Epidural: biconvex, arterial, surgical emergency</a:t>
            </a:r>
          </a:p>
          <a:p>
            <a:r>
              <a:t>Subdural: crescentic, venous, elderly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dirty="0"/>
              <a:t>Epidural vs Subdural Hematoma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096" y="2869096"/>
            <a:ext cx="3988904" cy="3988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Primary: HTN, AVM, tumors</a:t>
            </a:r>
          </a:p>
          <a:p>
            <a:endParaRPr lang="en-US" dirty="0"/>
          </a:p>
          <a:p>
            <a:r>
              <a:rPr lang="en-US" dirty="0" smtClean="0"/>
              <a:t>Secondary: SAH or ICH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Intraventricular hemorrhage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614" y="3034746"/>
            <a:ext cx="3459133" cy="3823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747" y="3034747"/>
            <a:ext cx="3823251" cy="3823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727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endParaRPr lang="en-US" dirty="0"/>
          </a:p>
          <a:p>
            <a:r>
              <a:rPr lang="en-US" dirty="0"/>
              <a:t>exclude intracranial hemorrhage, which would preclude thrombolysis</a:t>
            </a:r>
          </a:p>
          <a:p>
            <a:endParaRPr lang="en-US" dirty="0"/>
          </a:p>
          <a:p>
            <a:r>
              <a:rPr lang="en-US" dirty="0"/>
              <a:t>look for any "early" features of ischemia</a:t>
            </a:r>
          </a:p>
          <a:p>
            <a:endParaRPr lang="en-US" dirty="0"/>
          </a:p>
          <a:p>
            <a:r>
              <a:rPr lang="en-US" dirty="0"/>
              <a:t>exclude other intracranial pathologies that may mimic a stroke, such as a </a:t>
            </a:r>
            <a:r>
              <a:rPr lang="en-US" dirty="0" smtClean="0"/>
              <a:t>tumor</a:t>
            </a:r>
          </a:p>
          <a:p>
            <a:endParaRPr lang="en-US" dirty="0"/>
          </a:p>
          <a:p>
            <a:r>
              <a:rPr lang="en-US" dirty="0" smtClean="0"/>
              <a:t>CT may be normal in first few hours</a:t>
            </a:r>
          </a:p>
          <a:p>
            <a:endParaRPr lang="en-US" dirty="0"/>
          </a:p>
          <a:p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/>
              <a:t>CT in Acute Ischemic Stroke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 smtClean="0"/>
              <a:t>Loss </a:t>
            </a:r>
            <a:r>
              <a:rPr dirty="0"/>
              <a:t>of gray-white </a:t>
            </a:r>
            <a:r>
              <a:rPr lang="en-US" dirty="0" smtClean="0"/>
              <a:t>matter </a:t>
            </a:r>
            <a:r>
              <a:rPr dirty="0" smtClean="0"/>
              <a:t>differentiation</a:t>
            </a:r>
            <a:endParaRPr lang="en-US" dirty="0" smtClean="0"/>
          </a:p>
          <a:p>
            <a:endParaRPr dirty="0"/>
          </a:p>
          <a:p>
            <a:r>
              <a:rPr dirty="0" smtClean="0"/>
              <a:t>Insular </a:t>
            </a:r>
            <a:r>
              <a:rPr dirty="0"/>
              <a:t>ribbon </a:t>
            </a:r>
            <a:r>
              <a:rPr dirty="0" smtClean="0"/>
              <a:t>sign</a:t>
            </a:r>
            <a:endParaRPr lang="en-US" dirty="0" smtClean="0"/>
          </a:p>
          <a:p>
            <a:endParaRPr dirty="0"/>
          </a:p>
          <a:p>
            <a:r>
              <a:rPr dirty="0" err="1" smtClean="0"/>
              <a:t>Hyperdense</a:t>
            </a:r>
            <a:r>
              <a:rPr dirty="0" smtClean="0"/>
              <a:t> MCA</a:t>
            </a:r>
            <a:endParaRPr lang="en-US" dirty="0" smtClean="0"/>
          </a:p>
          <a:p>
            <a:endParaRPr lang="en-US" dirty="0"/>
          </a:p>
          <a:p>
            <a:r>
              <a:rPr lang="en-US" dirty="0" err="1"/>
              <a:t>Lentiform</a:t>
            </a:r>
            <a:r>
              <a:rPr lang="en-US" dirty="0"/>
              <a:t> Nucleus Obscuration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/>
              <a:t>Early Ischemic CT Signs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Acute ischemia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412" y="1550504"/>
            <a:ext cx="4273797" cy="452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42" y="1550504"/>
            <a:ext cx="4268597" cy="465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18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Acute ischemia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894716"/>
            <a:ext cx="4525962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309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Acute ischemia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818" y="1417638"/>
            <a:ext cx="4145654" cy="527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44" y="1417637"/>
            <a:ext cx="4117356" cy="527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77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Vasogenic</a:t>
            </a:r>
            <a:r>
              <a:rPr lang="en-US" dirty="0" smtClean="0"/>
              <a:t> vs cytotoxic edema</a:t>
            </a:r>
            <a:endParaRPr lang="en-US" dirty="0"/>
          </a:p>
        </p:txBody>
      </p:sp>
      <p:pic>
        <p:nvPicPr>
          <p:cNvPr id="1024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420" y="1931712"/>
            <a:ext cx="3390684" cy="3586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36" y="1931712"/>
            <a:ext cx="3620949" cy="3620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525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Acute vs chronic </a:t>
            </a:r>
            <a:r>
              <a:rPr lang="en-US" dirty="0" err="1" smtClean="0"/>
              <a:t>ishemia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258" y="1706425"/>
            <a:ext cx="3940787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44" y="1706425"/>
            <a:ext cx="3833983" cy="4642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254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 smtClean="0"/>
              <a:t>Midline </a:t>
            </a:r>
            <a:r>
              <a:rPr dirty="0"/>
              <a:t>shift</a:t>
            </a:r>
          </a:p>
          <a:p>
            <a:r>
              <a:rPr dirty="0" smtClean="0"/>
              <a:t>Effaced </a:t>
            </a:r>
            <a:r>
              <a:rPr dirty="0"/>
              <a:t>basal cisterns</a:t>
            </a:r>
          </a:p>
          <a:p>
            <a:r>
              <a:rPr dirty="0" smtClean="0"/>
              <a:t>Compressed </a:t>
            </a:r>
            <a:r>
              <a:rPr dirty="0"/>
              <a:t>ventricles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/>
              <a:t>Mass Effect &amp; Herniation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155" y="2399886"/>
            <a:ext cx="4458114" cy="4458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 smtClean="0"/>
              <a:t>When </a:t>
            </a:r>
            <a:r>
              <a:rPr dirty="0"/>
              <a:t>to </a:t>
            </a:r>
            <a:r>
              <a:rPr dirty="0" smtClean="0"/>
              <a:t>order</a:t>
            </a:r>
            <a:r>
              <a:rPr lang="fa-IR" dirty="0" smtClean="0"/>
              <a:t> </a:t>
            </a:r>
            <a:r>
              <a:rPr lang="en-US" dirty="0" smtClean="0"/>
              <a:t>brain</a:t>
            </a:r>
            <a:r>
              <a:rPr dirty="0" smtClean="0"/>
              <a:t> CT</a:t>
            </a:r>
            <a:endParaRPr lang="en-US" dirty="0" smtClean="0"/>
          </a:p>
          <a:p>
            <a:endParaRPr lang="fa-IR" dirty="0" smtClean="0"/>
          </a:p>
          <a:p>
            <a:endParaRPr dirty="0"/>
          </a:p>
          <a:p>
            <a:r>
              <a:rPr dirty="0" smtClean="0"/>
              <a:t>Recognize </a:t>
            </a:r>
            <a:r>
              <a:rPr dirty="0"/>
              <a:t>life-threatening </a:t>
            </a:r>
            <a:r>
              <a:rPr dirty="0" smtClean="0"/>
              <a:t>findings</a:t>
            </a:r>
            <a:endParaRPr lang="fa-IR" dirty="0" smtClean="0"/>
          </a:p>
          <a:p>
            <a:endParaRPr lang="fa-IR" dirty="0" smtClean="0"/>
          </a:p>
          <a:p>
            <a:endParaRPr lang="fa-IR" dirty="0"/>
          </a:p>
          <a:p>
            <a:r>
              <a:rPr lang="en-US" dirty="0" smtClean="0"/>
              <a:t>Common pitfalls </a:t>
            </a:r>
            <a:endParaRPr lang="fa-IR" dirty="0"/>
          </a:p>
          <a:p>
            <a:pPr marL="109728" indent="0">
              <a:buNone/>
            </a:pP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/>
              <a:t>Learning Objectives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Brain hernia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72" y="1763367"/>
            <a:ext cx="3371828" cy="42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7" y="1817550"/>
            <a:ext cx="389572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678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Brain </a:t>
            </a:r>
            <a:r>
              <a:rPr lang="en-US" dirty="0" err="1"/>
              <a:t>herniations</a:t>
            </a:r>
            <a:r>
              <a:rPr lang="en-US" dirty="0"/>
              <a:t> </a:t>
            </a: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017" y="2142226"/>
            <a:ext cx="6211457" cy="400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439" y="2142226"/>
            <a:ext cx="2932543" cy="3604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161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Cerebral venous thrombosis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951" y="2027615"/>
            <a:ext cx="5497049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21" y="2027615"/>
            <a:ext cx="2938669" cy="3419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033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Cerebral venous thrombosis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809" y="1604422"/>
            <a:ext cx="3756991" cy="401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997" y="1604422"/>
            <a:ext cx="3545785" cy="40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09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</a:t>
            </a:r>
            <a:r>
              <a:rPr dirty="0" smtClean="0"/>
              <a:t>rain</a:t>
            </a:r>
            <a:r>
              <a:rPr lang="en-US" dirty="0" smtClean="0"/>
              <a:t> CT</a:t>
            </a:r>
            <a:r>
              <a:rPr dirty="0" smtClean="0"/>
              <a:t> </a:t>
            </a:r>
            <a:r>
              <a:rPr dirty="0"/>
              <a:t>saves </a:t>
            </a:r>
            <a:r>
              <a:rPr dirty="0" smtClean="0"/>
              <a:t>lives</a:t>
            </a:r>
            <a:endParaRPr lang="en-US" dirty="0" smtClean="0"/>
          </a:p>
          <a:p>
            <a:endParaRPr dirty="0"/>
          </a:p>
          <a:p>
            <a:r>
              <a:rPr dirty="0" smtClean="0"/>
              <a:t>Normal </a:t>
            </a:r>
            <a:r>
              <a:rPr dirty="0"/>
              <a:t>CT does not exclude </a:t>
            </a:r>
            <a:r>
              <a:rPr dirty="0" smtClean="0"/>
              <a:t>disease</a:t>
            </a:r>
            <a:endParaRPr lang="en-US" dirty="0" smtClean="0"/>
          </a:p>
          <a:p>
            <a:endParaRPr dirty="0"/>
          </a:p>
          <a:p>
            <a:pPr lvl="0">
              <a:buClr>
                <a:srgbClr val="2DA2BF"/>
              </a:buClr>
            </a:pPr>
            <a:r>
              <a:rPr lang="en-US" dirty="0" smtClean="0">
                <a:solidFill>
                  <a:prstClr val="black"/>
                </a:solidFill>
              </a:rPr>
              <a:t>Normal CT </a:t>
            </a:r>
            <a:r>
              <a:rPr lang="en-US" dirty="0">
                <a:solidFill>
                  <a:prstClr val="black"/>
                </a:solidFill>
              </a:rPr>
              <a:t>in early </a:t>
            </a:r>
            <a:r>
              <a:rPr lang="en-US" dirty="0" smtClean="0">
                <a:solidFill>
                  <a:prstClr val="black"/>
                </a:solidFill>
              </a:rPr>
              <a:t>stroke</a:t>
            </a:r>
          </a:p>
          <a:p>
            <a:pPr lvl="0">
              <a:buClr>
                <a:srgbClr val="2DA2BF"/>
              </a:buClr>
            </a:pPr>
            <a:endParaRPr lang="en-US" dirty="0">
              <a:solidFill>
                <a:prstClr val="black"/>
              </a:solidFill>
            </a:endParaRPr>
          </a:p>
          <a:p>
            <a:pPr lvl="0">
              <a:buClr>
                <a:srgbClr val="2DA2BF"/>
              </a:buClr>
            </a:pPr>
            <a:r>
              <a:rPr lang="en-US" dirty="0">
                <a:solidFill>
                  <a:prstClr val="black"/>
                </a:solidFill>
              </a:rPr>
              <a:t>Missed </a:t>
            </a:r>
            <a:r>
              <a:rPr lang="en-US" dirty="0" smtClean="0">
                <a:solidFill>
                  <a:prstClr val="black"/>
                </a:solidFill>
              </a:rPr>
              <a:t>SAH</a:t>
            </a:r>
          </a:p>
          <a:p>
            <a:pPr lvl="0">
              <a:buClr>
                <a:srgbClr val="2DA2BF"/>
              </a:buClr>
            </a:pPr>
            <a:endParaRPr lang="en-US" dirty="0">
              <a:solidFill>
                <a:prstClr val="black"/>
              </a:solidFill>
            </a:endParaRPr>
          </a:p>
          <a:p>
            <a:pPr marL="109728" indent="0">
              <a:buNone/>
            </a:pP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/>
              <a:t>Key Take-Home Messages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424" y="0"/>
            <a:ext cx="922742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1090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dirty="0" smtClean="0"/>
              <a:t>Altered </a:t>
            </a:r>
            <a:r>
              <a:rPr dirty="0"/>
              <a:t>mental </a:t>
            </a:r>
            <a:r>
              <a:rPr dirty="0" smtClean="0"/>
              <a:t>status</a:t>
            </a:r>
            <a:endParaRPr lang="en-US" dirty="0" smtClean="0"/>
          </a:p>
          <a:p>
            <a:endParaRPr dirty="0"/>
          </a:p>
          <a:p>
            <a:r>
              <a:rPr dirty="0" smtClean="0"/>
              <a:t>Head trauma</a:t>
            </a:r>
            <a:endParaRPr lang="en-US" dirty="0" smtClean="0"/>
          </a:p>
          <a:p>
            <a:endParaRPr dirty="0"/>
          </a:p>
          <a:p>
            <a:r>
              <a:rPr dirty="0" smtClean="0"/>
              <a:t>Acute </a:t>
            </a:r>
            <a:r>
              <a:rPr dirty="0"/>
              <a:t>focal </a:t>
            </a:r>
            <a:r>
              <a:rPr lang="en-US" dirty="0" smtClean="0"/>
              <a:t>neurological </a:t>
            </a:r>
            <a:r>
              <a:rPr dirty="0" smtClean="0"/>
              <a:t>deficit</a:t>
            </a:r>
            <a:endParaRPr lang="en-US" dirty="0" smtClean="0"/>
          </a:p>
          <a:p>
            <a:endParaRPr dirty="0"/>
          </a:p>
          <a:p>
            <a:r>
              <a:rPr dirty="0" smtClean="0"/>
              <a:t>Thunderclap headache</a:t>
            </a:r>
            <a:endParaRPr lang="en-US" dirty="0" smtClean="0"/>
          </a:p>
          <a:p>
            <a:endParaRPr dirty="0"/>
          </a:p>
          <a:p>
            <a:r>
              <a:rPr dirty="0" smtClean="0"/>
              <a:t>New-onset seizure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Increased ICP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/>
              <a:t>When to Order </a:t>
            </a:r>
            <a:r>
              <a:rPr lang="en-US" dirty="0"/>
              <a:t>b</a:t>
            </a:r>
            <a:r>
              <a:rPr dirty="0" smtClean="0"/>
              <a:t>rain</a:t>
            </a:r>
            <a:r>
              <a:rPr lang="en-US" dirty="0" smtClean="0"/>
              <a:t> CT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Non-contrast CT is the FIRST </a:t>
            </a:r>
            <a:r>
              <a:rPr dirty="0" smtClean="0"/>
              <a:t>study</a:t>
            </a:r>
            <a:endParaRPr lang="fa-IR" dirty="0" smtClean="0"/>
          </a:p>
          <a:p>
            <a:endParaRPr lang="fa-IR" dirty="0"/>
          </a:p>
          <a:p>
            <a:endParaRPr dirty="0"/>
          </a:p>
          <a:p>
            <a:r>
              <a:rPr dirty="0"/>
              <a:t>Always rule out hemorrhage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dirty="0"/>
              <a:t>Golden </a:t>
            </a:r>
            <a:r>
              <a:rPr dirty="0" smtClean="0"/>
              <a:t>Rule</a:t>
            </a:r>
            <a:r>
              <a:rPr lang="en-US" dirty="0" smtClean="0"/>
              <a:t/>
            </a:r>
            <a:br>
              <a:rPr lang="en-US" dirty="0" smtClean="0"/>
            </a:b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Hemorrhage</a:t>
            </a:r>
          </a:p>
          <a:p>
            <a:endParaRPr lang="en-US" dirty="0"/>
          </a:p>
          <a:p>
            <a:r>
              <a:rPr lang="en-US" dirty="0" smtClean="0"/>
              <a:t>Ischemia</a:t>
            </a:r>
          </a:p>
          <a:p>
            <a:endParaRPr lang="en-US" dirty="0"/>
          </a:p>
          <a:p>
            <a:r>
              <a:rPr lang="en-US" dirty="0" smtClean="0"/>
              <a:t>Cerebral venous thrombosis</a:t>
            </a:r>
          </a:p>
          <a:p>
            <a:endParaRPr lang="en-US" dirty="0"/>
          </a:p>
          <a:p>
            <a:r>
              <a:rPr lang="en-US" dirty="0" smtClean="0"/>
              <a:t>Mass Effect</a:t>
            </a:r>
            <a:r>
              <a:rPr lang="en-US" dirty="0"/>
              <a:t> &amp; </a:t>
            </a:r>
            <a:r>
              <a:rPr lang="en-US" dirty="0" smtClean="0"/>
              <a:t>Brain Herniation</a:t>
            </a:r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life-threatening findings</a:t>
            </a:r>
          </a:p>
        </p:txBody>
      </p:sp>
    </p:spTree>
    <p:extLst>
      <p:ext uri="{BB962C8B-B14F-4D97-AF65-F5344CB8AC3E}">
        <p14:creationId xmlns:p14="http://schemas.microsoft.com/office/powerpoint/2010/main" val="81143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Intracranial hemorrhages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635" y="1417638"/>
            <a:ext cx="6000010" cy="4909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077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464646"/>
                </a:solidFill>
              </a:rPr>
              <a:t>Intracranial hemorrhages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781" y="1481138"/>
            <a:ext cx="4642438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185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 err="1" smtClean="0"/>
              <a:t>Hyperdense</a:t>
            </a:r>
            <a:r>
              <a:rPr dirty="0" smtClean="0"/>
              <a:t> </a:t>
            </a:r>
            <a:r>
              <a:rPr dirty="0"/>
              <a:t>parenchymal focus</a:t>
            </a:r>
          </a:p>
          <a:p>
            <a:r>
              <a:rPr dirty="0" smtClean="0"/>
              <a:t>Basal </a:t>
            </a:r>
            <a:r>
              <a:rPr dirty="0"/>
              <a:t>ganglia vs lobar</a:t>
            </a:r>
          </a:p>
          <a:p>
            <a:r>
              <a:rPr dirty="0" smtClean="0"/>
              <a:t>Assess </a:t>
            </a:r>
            <a:r>
              <a:rPr dirty="0"/>
              <a:t>mass effect &amp; IVH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/>
              <a:t>Intracerebral Hemorrhage (ICH)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512" y="2827671"/>
            <a:ext cx="6128717" cy="421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 err="1" smtClean="0"/>
              <a:t>Hyperdensity</a:t>
            </a:r>
            <a:r>
              <a:rPr dirty="0" smtClean="0"/>
              <a:t> </a:t>
            </a:r>
            <a:r>
              <a:rPr dirty="0"/>
              <a:t>in basal </a:t>
            </a:r>
            <a:r>
              <a:rPr dirty="0" smtClean="0"/>
              <a:t>cisterns</a:t>
            </a:r>
            <a:r>
              <a:rPr lang="en-US" dirty="0" smtClean="0"/>
              <a:t> or brain sulci</a:t>
            </a:r>
            <a:endParaRPr dirty="0"/>
          </a:p>
          <a:p>
            <a:r>
              <a:rPr dirty="0" smtClean="0"/>
              <a:t>Best </a:t>
            </a:r>
            <a:r>
              <a:rPr dirty="0"/>
              <a:t>detected &lt; 6 hours</a:t>
            </a:r>
          </a:p>
          <a:p>
            <a:r>
              <a:rPr dirty="0" smtClean="0"/>
              <a:t>Normal </a:t>
            </a:r>
            <a:r>
              <a:rPr dirty="0"/>
              <a:t>CT ≠ no SAH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dirty="0"/>
              <a:t>Subarachnoid Hemorrhage (SAH)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772" y="3495123"/>
            <a:ext cx="4275227" cy="3362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645" y="3495122"/>
            <a:ext cx="3362877" cy="3362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337</TotalTime>
  <Words>336</Words>
  <Application>Microsoft Office PowerPoint</Application>
  <PresentationFormat>On-screen Show (4:3)</PresentationFormat>
  <Paragraphs>99</Paragraphs>
  <Slides>25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Concourse</vt:lpstr>
      <vt:lpstr>Life-Threatening Findings on Emergency Brain CT</vt:lpstr>
      <vt:lpstr>Learning Objectives</vt:lpstr>
      <vt:lpstr>When to Order brain CT</vt:lpstr>
      <vt:lpstr>Golden Rule </vt:lpstr>
      <vt:lpstr>life-threatening findings</vt:lpstr>
      <vt:lpstr>Intracranial hemorrhages</vt:lpstr>
      <vt:lpstr>Intracranial hemorrhages</vt:lpstr>
      <vt:lpstr>Intracerebral Hemorrhage (ICH)</vt:lpstr>
      <vt:lpstr>Subarachnoid Hemorrhage (SAH)</vt:lpstr>
      <vt:lpstr>Epidural vs Subdural Hematoma</vt:lpstr>
      <vt:lpstr>Intraventricular hemorrhage</vt:lpstr>
      <vt:lpstr>CT in Acute Ischemic Stroke</vt:lpstr>
      <vt:lpstr>Early Ischemic CT Signs</vt:lpstr>
      <vt:lpstr>Acute ischemia</vt:lpstr>
      <vt:lpstr>Acute ischemia</vt:lpstr>
      <vt:lpstr>Acute ischemia</vt:lpstr>
      <vt:lpstr>Vasogenic vs cytotoxic edema</vt:lpstr>
      <vt:lpstr>Acute vs chronic ishemia</vt:lpstr>
      <vt:lpstr>Mass Effect &amp; Herniation</vt:lpstr>
      <vt:lpstr>Brain hernia</vt:lpstr>
      <vt:lpstr>Brain herniations </vt:lpstr>
      <vt:lpstr>Cerebral venous thrombosis</vt:lpstr>
      <vt:lpstr>Cerebral venous thrombosis</vt:lpstr>
      <vt:lpstr>Key Take-Home Messages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Objectives</dc:title>
  <dc:creator>Mojtaba</dc:creator>
  <dc:description>generated using python-pptx</dc:description>
  <cp:lastModifiedBy>Mojtaba</cp:lastModifiedBy>
  <cp:revision>23</cp:revision>
  <dcterms:created xsi:type="dcterms:W3CDTF">2013-01-27T09:14:16Z</dcterms:created>
  <dcterms:modified xsi:type="dcterms:W3CDTF">2025-12-15T19:24:33Z</dcterms:modified>
</cp:coreProperties>
</file>