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7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9" r:id="rId44"/>
    <p:sldId id="300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72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98AA1F-AA53-420C-B863-69342A7DB3A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1E048B-94FE-4C6C-8B21-29B4FA8272C0}">
      <dgm:prSet/>
      <dgm:spPr/>
      <dgm:t>
        <a:bodyPr/>
        <a:lstStyle/>
        <a:p>
          <a:r>
            <a:rPr lang="en-US" b="0" i="0" dirty="0"/>
            <a:t>orthogonal views</a:t>
          </a:r>
          <a:endParaRPr lang="en-US" dirty="0"/>
        </a:p>
      </dgm:t>
    </dgm:pt>
    <dgm:pt modelId="{21B583E9-66ED-4F42-BD6C-41B1E87456AF}" type="parTrans" cxnId="{DDD28988-8D48-4F4B-A859-F881B1F21C75}">
      <dgm:prSet/>
      <dgm:spPr/>
      <dgm:t>
        <a:bodyPr/>
        <a:lstStyle/>
        <a:p>
          <a:endParaRPr lang="en-US"/>
        </a:p>
      </dgm:t>
    </dgm:pt>
    <dgm:pt modelId="{8063F916-238C-4184-91B8-581B3BAAEABC}" type="sibTrans" cxnId="{DDD28988-8D48-4F4B-A859-F881B1F21C75}">
      <dgm:prSet/>
      <dgm:spPr/>
      <dgm:t>
        <a:bodyPr/>
        <a:lstStyle/>
        <a:p>
          <a:endParaRPr lang="en-US"/>
        </a:p>
      </dgm:t>
    </dgm:pt>
    <dgm:pt modelId="{8E60438A-A38B-4016-99E9-331C46109780}">
      <dgm:prSet/>
      <dgm:spPr>
        <a:ln>
          <a:solidFill>
            <a:schemeClr val="tx1"/>
          </a:solidFill>
        </a:ln>
      </dgm:spPr>
      <dgm:t>
        <a:bodyPr/>
        <a:lstStyle/>
        <a:p>
          <a:r>
            <a:rPr lang="en-US" b="0" i="0"/>
            <a:t>X-ray</a:t>
          </a:r>
          <a:endParaRPr lang="en-US"/>
        </a:p>
      </dgm:t>
    </dgm:pt>
    <dgm:pt modelId="{2443887B-AF86-47A2-BC6A-23176D414FBE}" type="parTrans" cxnId="{9103DB1B-A938-4C47-ACF1-093048BC7886}">
      <dgm:prSet/>
      <dgm:spPr/>
      <dgm:t>
        <a:bodyPr/>
        <a:lstStyle/>
        <a:p>
          <a:endParaRPr lang="en-US"/>
        </a:p>
      </dgm:t>
    </dgm:pt>
    <dgm:pt modelId="{40284D73-E8BA-4850-99A7-66D942B054D7}" type="sibTrans" cxnId="{9103DB1B-A938-4C47-ACF1-093048BC7886}">
      <dgm:prSet/>
      <dgm:spPr/>
      <dgm:t>
        <a:bodyPr/>
        <a:lstStyle/>
        <a:p>
          <a:endParaRPr lang="en-US"/>
        </a:p>
      </dgm:t>
    </dgm:pt>
    <dgm:pt modelId="{62EB45A5-BB9C-42A9-B33F-8D85867A0093}">
      <dgm:prSet/>
      <dgm:spPr/>
      <dgm:t>
        <a:bodyPr/>
        <a:lstStyle/>
        <a:p>
          <a:r>
            <a:rPr lang="en-US" b="0" i="0"/>
            <a:t>CT               better but high dose</a:t>
          </a:r>
          <a:endParaRPr lang="en-US"/>
        </a:p>
      </dgm:t>
    </dgm:pt>
    <dgm:pt modelId="{D1043A4F-E868-497B-BC13-217C5F3F42F6}" type="parTrans" cxnId="{2DB8B934-7572-47B5-B51E-379EA5696E6B}">
      <dgm:prSet/>
      <dgm:spPr/>
      <dgm:t>
        <a:bodyPr/>
        <a:lstStyle/>
        <a:p>
          <a:endParaRPr lang="en-US"/>
        </a:p>
      </dgm:t>
    </dgm:pt>
    <dgm:pt modelId="{7A218362-C74E-4DB5-B65D-14DBB2C2B247}" type="sibTrans" cxnId="{2DB8B934-7572-47B5-B51E-379EA5696E6B}">
      <dgm:prSet/>
      <dgm:spPr/>
      <dgm:t>
        <a:bodyPr/>
        <a:lstStyle/>
        <a:p>
          <a:endParaRPr lang="en-US"/>
        </a:p>
      </dgm:t>
    </dgm:pt>
    <dgm:pt modelId="{7943C541-012C-4767-A77E-5103F71ED416}">
      <dgm:prSet/>
      <dgm:spPr/>
      <dgm:t>
        <a:bodyPr/>
        <a:lstStyle/>
        <a:p>
          <a:r>
            <a:rPr lang="en-US" b="0" i="0"/>
            <a:t>MRI             Soft tissue and bone marrow</a:t>
          </a:r>
          <a:endParaRPr lang="en-US"/>
        </a:p>
      </dgm:t>
    </dgm:pt>
    <dgm:pt modelId="{2B42B118-37AE-4E80-9BF4-60E46EA2E67C}" type="parTrans" cxnId="{38F0A928-934E-4840-B043-7C3995C443B9}">
      <dgm:prSet/>
      <dgm:spPr/>
      <dgm:t>
        <a:bodyPr/>
        <a:lstStyle/>
        <a:p>
          <a:endParaRPr lang="en-US"/>
        </a:p>
      </dgm:t>
    </dgm:pt>
    <dgm:pt modelId="{B0F899C9-7331-4FDD-8C89-86DF22D8DFC1}" type="sibTrans" cxnId="{38F0A928-934E-4840-B043-7C3995C443B9}">
      <dgm:prSet/>
      <dgm:spPr/>
      <dgm:t>
        <a:bodyPr/>
        <a:lstStyle/>
        <a:p>
          <a:endParaRPr lang="en-US"/>
        </a:p>
      </dgm:t>
    </dgm:pt>
    <dgm:pt modelId="{35876C34-C302-4E20-9709-5CB70B0B7F46}" type="pres">
      <dgm:prSet presAssocID="{5098AA1F-AA53-420C-B863-69342A7DB3AC}" presName="linear" presStyleCnt="0">
        <dgm:presLayoutVars>
          <dgm:animLvl val="lvl"/>
          <dgm:resizeHandles val="exact"/>
        </dgm:presLayoutVars>
      </dgm:prSet>
      <dgm:spPr/>
    </dgm:pt>
    <dgm:pt modelId="{71BEBDB3-3CA7-4B51-BC8C-A6AEAE94F8D4}" type="pres">
      <dgm:prSet presAssocID="{5A1E048B-94FE-4C6C-8B21-29B4FA8272C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9DB816F-BF6F-4027-8260-C0CF502F3DCA}" type="pres">
      <dgm:prSet presAssocID="{8063F916-238C-4184-91B8-581B3BAAEABC}" presName="spacer" presStyleCnt="0"/>
      <dgm:spPr/>
    </dgm:pt>
    <dgm:pt modelId="{B8306C45-305B-467A-89F1-036645453310}" type="pres">
      <dgm:prSet presAssocID="{8E60438A-A38B-4016-99E9-331C46109780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7F29596-A7BA-45F0-AB3A-FC842408665E}" type="pres">
      <dgm:prSet presAssocID="{40284D73-E8BA-4850-99A7-66D942B054D7}" presName="spacer" presStyleCnt="0"/>
      <dgm:spPr/>
    </dgm:pt>
    <dgm:pt modelId="{E7BC2F0C-C056-43E6-8595-48D310DE56BA}" type="pres">
      <dgm:prSet presAssocID="{62EB45A5-BB9C-42A9-B33F-8D85867A0093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D59B6EF-F4E5-4A3E-AECF-36300D5DC46B}" type="pres">
      <dgm:prSet presAssocID="{7A218362-C74E-4DB5-B65D-14DBB2C2B247}" presName="spacer" presStyleCnt="0"/>
      <dgm:spPr/>
    </dgm:pt>
    <dgm:pt modelId="{CF9E57EA-1D0C-4CCE-9346-E76400055C58}" type="pres">
      <dgm:prSet presAssocID="{7943C541-012C-4767-A77E-5103F71ED416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9103DB1B-A938-4C47-ACF1-093048BC7886}" srcId="{5098AA1F-AA53-420C-B863-69342A7DB3AC}" destId="{8E60438A-A38B-4016-99E9-331C46109780}" srcOrd="1" destOrd="0" parTransId="{2443887B-AF86-47A2-BC6A-23176D414FBE}" sibTransId="{40284D73-E8BA-4850-99A7-66D942B054D7}"/>
    <dgm:cxn modelId="{38F0A928-934E-4840-B043-7C3995C443B9}" srcId="{5098AA1F-AA53-420C-B863-69342A7DB3AC}" destId="{7943C541-012C-4767-A77E-5103F71ED416}" srcOrd="3" destOrd="0" parTransId="{2B42B118-37AE-4E80-9BF4-60E46EA2E67C}" sibTransId="{B0F899C9-7331-4FDD-8C89-86DF22D8DFC1}"/>
    <dgm:cxn modelId="{2DB8B934-7572-47B5-B51E-379EA5696E6B}" srcId="{5098AA1F-AA53-420C-B863-69342A7DB3AC}" destId="{62EB45A5-BB9C-42A9-B33F-8D85867A0093}" srcOrd="2" destOrd="0" parTransId="{D1043A4F-E868-497B-BC13-217C5F3F42F6}" sibTransId="{7A218362-C74E-4DB5-B65D-14DBB2C2B247}"/>
    <dgm:cxn modelId="{C8AEFB5D-5C10-4329-9FF0-80173B5C7838}" type="presOf" srcId="{5098AA1F-AA53-420C-B863-69342A7DB3AC}" destId="{35876C34-C302-4E20-9709-5CB70B0B7F46}" srcOrd="0" destOrd="0" presId="urn:microsoft.com/office/officeart/2005/8/layout/vList2"/>
    <dgm:cxn modelId="{DA11E881-9592-4FA5-9971-23B912030841}" type="presOf" srcId="{5A1E048B-94FE-4C6C-8B21-29B4FA8272C0}" destId="{71BEBDB3-3CA7-4B51-BC8C-A6AEAE94F8D4}" srcOrd="0" destOrd="0" presId="urn:microsoft.com/office/officeart/2005/8/layout/vList2"/>
    <dgm:cxn modelId="{DDD28988-8D48-4F4B-A859-F881B1F21C75}" srcId="{5098AA1F-AA53-420C-B863-69342A7DB3AC}" destId="{5A1E048B-94FE-4C6C-8B21-29B4FA8272C0}" srcOrd="0" destOrd="0" parTransId="{21B583E9-66ED-4F42-BD6C-41B1E87456AF}" sibTransId="{8063F916-238C-4184-91B8-581B3BAAEABC}"/>
    <dgm:cxn modelId="{8602328B-8F6D-4A86-AAA3-DF7E8F44D848}" type="presOf" srcId="{62EB45A5-BB9C-42A9-B33F-8D85867A0093}" destId="{E7BC2F0C-C056-43E6-8595-48D310DE56BA}" srcOrd="0" destOrd="0" presId="urn:microsoft.com/office/officeart/2005/8/layout/vList2"/>
    <dgm:cxn modelId="{D611BA9E-EC90-499D-9E6B-FACEBACB9571}" type="presOf" srcId="{7943C541-012C-4767-A77E-5103F71ED416}" destId="{CF9E57EA-1D0C-4CCE-9346-E76400055C58}" srcOrd="0" destOrd="0" presId="urn:microsoft.com/office/officeart/2005/8/layout/vList2"/>
    <dgm:cxn modelId="{0D50FBC2-8B01-46D6-9F83-0C399C248961}" type="presOf" srcId="{8E60438A-A38B-4016-99E9-331C46109780}" destId="{B8306C45-305B-467A-89F1-036645453310}" srcOrd="0" destOrd="0" presId="urn:microsoft.com/office/officeart/2005/8/layout/vList2"/>
    <dgm:cxn modelId="{92029DCD-E2EA-4335-A41A-5E73E46662EF}" type="presParOf" srcId="{35876C34-C302-4E20-9709-5CB70B0B7F46}" destId="{71BEBDB3-3CA7-4B51-BC8C-A6AEAE94F8D4}" srcOrd="0" destOrd="0" presId="urn:microsoft.com/office/officeart/2005/8/layout/vList2"/>
    <dgm:cxn modelId="{92454B99-9D18-488E-B174-837C0CBE5292}" type="presParOf" srcId="{35876C34-C302-4E20-9709-5CB70B0B7F46}" destId="{89DB816F-BF6F-4027-8260-C0CF502F3DCA}" srcOrd="1" destOrd="0" presId="urn:microsoft.com/office/officeart/2005/8/layout/vList2"/>
    <dgm:cxn modelId="{3F67A708-CEEF-4F72-83AF-D267599DE7E1}" type="presParOf" srcId="{35876C34-C302-4E20-9709-5CB70B0B7F46}" destId="{B8306C45-305B-467A-89F1-036645453310}" srcOrd="2" destOrd="0" presId="urn:microsoft.com/office/officeart/2005/8/layout/vList2"/>
    <dgm:cxn modelId="{1A1821E0-7527-4F30-BD22-DDF230C83C83}" type="presParOf" srcId="{35876C34-C302-4E20-9709-5CB70B0B7F46}" destId="{77F29596-A7BA-45F0-AB3A-FC842408665E}" srcOrd="3" destOrd="0" presId="urn:microsoft.com/office/officeart/2005/8/layout/vList2"/>
    <dgm:cxn modelId="{5F0DD22B-14A4-4B63-94FB-BA4C455FD799}" type="presParOf" srcId="{35876C34-C302-4E20-9709-5CB70B0B7F46}" destId="{E7BC2F0C-C056-43E6-8595-48D310DE56BA}" srcOrd="4" destOrd="0" presId="urn:microsoft.com/office/officeart/2005/8/layout/vList2"/>
    <dgm:cxn modelId="{DC3B45AD-3AC1-448F-86DC-74F21F07E594}" type="presParOf" srcId="{35876C34-C302-4E20-9709-5CB70B0B7F46}" destId="{8D59B6EF-F4E5-4A3E-AECF-36300D5DC46B}" srcOrd="5" destOrd="0" presId="urn:microsoft.com/office/officeart/2005/8/layout/vList2"/>
    <dgm:cxn modelId="{6BECAF2F-5386-4B8D-9529-FA3E8B989466}" type="presParOf" srcId="{35876C34-C302-4E20-9709-5CB70B0B7F46}" destId="{CF9E57EA-1D0C-4CCE-9346-E76400055C5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EBDB3-3CA7-4B51-BC8C-A6AEAE94F8D4}">
      <dsp:nvSpPr>
        <dsp:cNvPr id="0" name=""/>
        <dsp:cNvSpPr/>
      </dsp:nvSpPr>
      <dsp:spPr>
        <a:xfrm>
          <a:off x="0" y="267590"/>
          <a:ext cx="8946541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0" i="0" kern="1200" dirty="0"/>
            <a:t>orthogonal views</a:t>
          </a:r>
          <a:endParaRPr lang="en-US" sz="3500" kern="1200" dirty="0"/>
        </a:p>
      </dsp:txBody>
      <dsp:txXfrm>
        <a:off x="40980" y="308570"/>
        <a:ext cx="8864581" cy="757514"/>
      </dsp:txXfrm>
    </dsp:sp>
    <dsp:sp modelId="{B8306C45-305B-467A-89F1-036645453310}">
      <dsp:nvSpPr>
        <dsp:cNvPr id="0" name=""/>
        <dsp:cNvSpPr/>
      </dsp:nvSpPr>
      <dsp:spPr>
        <a:xfrm>
          <a:off x="0" y="1207865"/>
          <a:ext cx="8946541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0" i="0" kern="1200"/>
            <a:t>X-ray</a:t>
          </a:r>
          <a:endParaRPr lang="en-US" sz="3500" kern="1200"/>
        </a:p>
      </dsp:txBody>
      <dsp:txXfrm>
        <a:off x="40980" y="1248845"/>
        <a:ext cx="8864581" cy="757514"/>
      </dsp:txXfrm>
    </dsp:sp>
    <dsp:sp modelId="{E7BC2F0C-C056-43E6-8595-48D310DE56BA}">
      <dsp:nvSpPr>
        <dsp:cNvPr id="0" name=""/>
        <dsp:cNvSpPr/>
      </dsp:nvSpPr>
      <dsp:spPr>
        <a:xfrm>
          <a:off x="0" y="2148140"/>
          <a:ext cx="8946541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0" i="0" kern="1200"/>
            <a:t>CT               better but high dose</a:t>
          </a:r>
          <a:endParaRPr lang="en-US" sz="3500" kern="1200"/>
        </a:p>
      </dsp:txBody>
      <dsp:txXfrm>
        <a:off x="40980" y="2189120"/>
        <a:ext cx="8864581" cy="757514"/>
      </dsp:txXfrm>
    </dsp:sp>
    <dsp:sp modelId="{CF9E57EA-1D0C-4CCE-9346-E76400055C58}">
      <dsp:nvSpPr>
        <dsp:cNvPr id="0" name=""/>
        <dsp:cNvSpPr/>
      </dsp:nvSpPr>
      <dsp:spPr>
        <a:xfrm>
          <a:off x="0" y="3088415"/>
          <a:ext cx="8946541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0" i="0" kern="1200"/>
            <a:t>MRI             Soft tissue and bone marrow</a:t>
          </a:r>
          <a:endParaRPr lang="en-US" sz="3500" kern="1200"/>
        </a:p>
      </dsp:txBody>
      <dsp:txXfrm>
        <a:off x="40980" y="3129395"/>
        <a:ext cx="8864581" cy="7575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EC8D0-0AA0-4E3B-95D2-BC6982396E83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1860A-B8B5-40F8-9D51-CA1249C05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1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Osteoblastic met and fill in pattern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1860A-B8B5-40F8-9D51-CA1249C05B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120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Prostate image and </a:t>
            </a:r>
            <a:r>
              <a:rPr lang="en-US" dirty="0" err="1"/>
              <a:t>superscan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1860A-B8B5-40F8-9D51-CA1249C05B0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22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methylene diphosphonate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1860A-B8B5-40F8-9D51-CA1249C05B0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40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لوپوس و کورتون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1860A-B8B5-40F8-9D51-CA1249C05B0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39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T1 </a:t>
            </a:r>
            <a:r>
              <a:rPr lang="en-US" dirty="0" err="1"/>
              <a:t>avn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1860A-B8B5-40F8-9D51-CA1249C05B0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594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Snow cap </a:t>
            </a:r>
          </a:p>
          <a:p>
            <a:r>
              <a:rPr lang="en-US" dirty="0"/>
              <a:t>Sickle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1860A-B8B5-40F8-9D51-CA1249C05B0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578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Bone infarct </a:t>
            </a:r>
            <a:r>
              <a:rPr lang="en-US" dirty="0" err="1"/>
              <a:t>corton</a:t>
            </a:r>
            <a:r>
              <a:rPr lang="en-US" dirty="0"/>
              <a:t> asthma amorphous </a:t>
            </a:r>
            <a:r>
              <a:rPr lang="en-US" dirty="0" err="1"/>
              <a:t>cal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1860A-B8B5-40F8-9D51-CA1249C05B0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439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57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1248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49450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673719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649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12/14/2025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70764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BA835-12AC-4E8F-955A-EA3F4DE2791F}" type="datetime1">
              <a:rPr lang="en-US" smtClean="0"/>
              <a:t>12/14/2025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482615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062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572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783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0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2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12/14/2025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090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844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76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45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82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31BA835-12AC-4E8F-955A-EA3F4DE2791F}" type="datetime1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2802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bstract watercolor pattern on a white background">
            <a:extLst>
              <a:ext uri="{FF2B5EF4-FFF2-40B4-BE49-F238E27FC236}">
                <a16:creationId xmlns:a16="http://schemas.microsoft.com/office/drawing/2014/main" id="{5463D057-9CEE-EDE2-D02F-87054EDCE3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705" r="9091" b="1687"/>
          <a:stretch>
            <a:fillRect/>
          </a:stretch>
        </p:blipFill>
        <p:spPr>
          <a:xfrm>
            <a:off x="21" y="-3"/>
            <a:ext cx="12191979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414B56-273A-7272-E2A8-2680D3346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007" y="522594"/>
            <a:ext cx="8508104" cy="2105345"/>
          </a:xfrm>
        </p:spPr>
        <p:txBody>
          <a:bodyPr anchor="t">
            <a:normAutofit/>
          </a:bodyPr>
          <a:lstStyle/>
          <a:p>
            <a:r>
              <a:rPr lang="en-US" sz="6800" dirty="0"/>
              <a:t>In the name of god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F8D5ED-B6AF-670C-FBEF-D57FE2A4F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9567" y="2448265"/>
            <a:ext cx="7270356" cy="2223628"/>
          </a:xfrm>
        </p:spPr>
        <p:txBody>
          <a:bodyPr anchor="b">
            <a:normAutofit/>
          </a:bodyPr>
          <a:lstStyle/>
          <a:p>
            <a:r>
              <a:rPr lang="en-US" sz="2200" dirty="0"/>
              <a:t>Sina abdkarimi</a:t>
            </a:r>
          </a:p>
          <a:p>
            <a:r>
              <a:rPr lang="en-US" sz="2200" dirty="0" err="1"/>
              <a:t>MD,Assistant</a:t>
            </a:r>
            <a:r>
              <a:rPr lang="en-US" sz="2200" dirty="0"/>
              <a:t> professor of radiology</a:t>
            </a:r>
          </a:p>
          <a:p>
            <a:r>
              <a:rPr lang="en-US" sz="2200" dirty="0"/>
              <a:t>Tabriz University of Medical Science</a:t>
            </a:r>
          </a:p>
          <a:p>
            <a:r>
              <a:rPr lang="en-US" sz="2200" dirty="0"/>
              <a:t>Sinaabdkarimi@gmail.com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6841611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D3D89-BCD7-327E-3C36-10AC4B794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789451"/>
            <a:ext cx="9404723" cy="698580"/>
          </a:xfrm>
        </p:spPr>
        <p:txBody>
          <a:bodyPr/>
          <a:lstStyle/>
          <a:p>
            <a:pPr algn="ctr"/>
            <a:r>
              <a:rPr lang="en-US" b="1" i="1" dirty="0"/>
              <a:t>Bone Density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F204E64-B2A5-6D57-548E-4FAC9979A9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9825" y="1852612"/>
            <a:ext cx="63341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3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CC8D252-8044-458D-A776-6A5833FEF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84AA69-7728-499C-8FA7-A3FCA738E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79760FB8-CC91-426C-9EF3-A58786866B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E274F2C-FBD9-4A60-B6A0-FB7532F59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543DFE3-F007-48D9-A223-F7351802D4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9E7EBD1-9868-4F2F-B4FF-A89B93CFB6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84B712E-6BBF-4241-BAB7-D7E064B173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5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D22F3D4E-E5F5-4623-B278-D7E30BEF9D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64F48B-C37E-C121-B44A-3575674E7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1414056" y="643467"/>
            <a:ext cx="3593337" cy="5571066"/>
          </a:xfrm>
          <a:prstGeom prst="rect">
            <a:avLst/>
          </a:prstGeom>
        </p:spPr>
      </p:pic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7B7F5E51-5BF8-4198-AD70-78D94F3A94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74979"/>
            <a:ext cx="5458121" cy="5897880"/>
          </a:xfrm>
          <a:prstGeom prst="rect">
            <a:avLst/>
          </a:prstGeom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F1B440-E998-2F8E-736C-2D935BBC26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8031" y="638386"/>
            <a:ext cx="4025095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42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94C19-9C27-4C07-54AE-E34F0E951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609601"/>
            <a:ext cx="3325731" cy="16759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/>
              <a:t>INCREASE BONE DENSITY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97466C-7BF7-801D-C8D9-58C29CFB1D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736" r="7587"/>
          <a:stretch>
            <a:fillRect/>
          </a:stretch>
        </p:blipFill>
        <p:spPr>
          <a:xfrm>
            <a:off x="4613644" y="609368"/>
            <a:ext cx="3409037" cy="5638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FBD807-F49B-3F78-E882-AA9706A3E8A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700" r="14530"/>
          <a:stretch>
            <a:fillRect/>
          </a:stretch>
        </p:blipFill>
        <p:spPr>
          <a:xfrm>
            <a:off x="8135262" y="609601"/>
            <a:ext cx="3409037" cy="5638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54E2689-26D4-44B0-9175-57BD88CF2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84784-B39E-C5A8-5883-BE99E1B91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176" y="2484544"/>
            <a:ext cx="3329666" cy="3763855"/>
          </a:xfrm>
        </p:spPr>
        <p:txBody>
          <a:bodyPr>
            <a:normAutofit/>
          </a:bodyPr>
          <a:lstStyle/>
          <a:p>
            <a:r>
              <a:rPr lang="en-US" dirty="0"/>
              <a:t>Osteoblastic Metastatic Disease(prostate,…)</a:t>
            </a:r>
          </a:p>
          <a:p>
            <a:pPr lvl="2"/>
            <a:r>
              <a:rPr lang="en-US" dirty="0"/>
              <a:t>Cortex</a:t>
            </a:r>
          </a:p>
          <a:p>
            <a:pPr lvl="2"/>
            <a:r>
              <a:rPr lang="en-US" dirty="0"/>
              <a:t>Medulla</a:t>
            </a:r>
          </a:p>
          <a:p>
            <a:r>
              <a:rPr lang="en-US" dirty="0" err="1"/>
              <a:t>Superscan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095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7688A-8903-E493-C8EA-6B31DFA4C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537882"/>
            <a:ext cx="8946541" cy="5710517"/>
          </a:xfrm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sz="2800" b="1" i="1" dirty="0">
              <a:ln>
                <a:solidFill>
                  <a:schemeClr val="tx1"/>
                </a:solidFill>
                <a:prstDash val="lgDash"/>
              </a:ln>
            </a:endParaRPr>
          </a:p>
          <a:p>
            <a:pPr marL="0" indent="0" algn="ctr">
              <a:buNone/>
            </a:pPr>
            <a:r>
              <a:rPr lang="en-US" sz="2800" b="1" i="1" dirty="0">
                <a:ln>
                  <a:solidFill>
                    <a:schemeClr val="tx1"/>
                  </a:solidFill>
                  <a:prstDash val="lgDash"/>
                </a:ln>
              </a:rPr>
              <a:t>Metastases to bone are far more common than primary bone tumors</a:t>
            </a:r>
          </a:p>
          <a:p>
            <a:pPr marL="0" indent="0" algn="ctr">
              <a:buNone/>
            </a:pPr>
            <a:endParaRPr lang="en-US" sz="2800" b="1" i="1" dirty="0">
              <a:ln>
                <a:solidFill>
                  <a:schemeClr val="tx1"/>
                </a:solidFill>
                <a:prstDash val="lgDash"/>
              </a:ln>
            </a:endParaRPr>
          </a:p>
          <a:p>
            <a:pPr marL="0" indent="0" algn="ctr">
              <a:buNone/>
            </a:pPr>
            <a:endParaRPr lang="en-US" sz="2800" b="1" i="1" dirty="0">
              <a:ln>
                <a:solidFill>
                  <a:schemeClr val="tx1"/>
                </a:solidFill>
                <a:prstDash val="lgDash"/>
              </a:ln>
            </a:endParaRPr>
          </a:p>
          <a:p>
            <a:pPr marL="0" indent="0">
              <a:buNone/>
            </a:pPr>
            <a:r>
              <a:rPr lang="en-US" sz="2800" b="1" i="1" dirty="0">
                <a:ln>
                  <a:solidFill>
                    <a:schemeClr val="tx1"/>
                  </a:solidFill>
                  <a:prstDash val="lgDash"/>
                </a:ln>
              </a:rPr>
              <a:t>Metastatic bone lesions from any source are very uncommon distal to the elbow or the knee</a:t>
            </a:r>
          </a:p>
          <a:p>
            <a:pPr marL="0" indent="0" algn="ctr">
              <a:buNone/>
            </a:pPr>
            <a:endParaRPr lang="en-US" sz="2800" b="1" i="1" dirty="0">
              <a:ln>
                <a:solidFill>
                  <a:schemeClr val="tx1"/>
                </a:solidFill>
                <a:prstDash val="lgDash"/>
              </a:ln>
            </a:endParaRPr>
          </a:p>
          <a:p>
            <a:pPr marL="0" indent="0">
              <a:buNone/>
            </a:pPr>
            <a:r>
              <a:rPr lang="en-US" sz="2800" b="1" i="1" dirty="0">
                <a:ln>
                  <a:solidFill>
                    <a:schemeClr val="tx1"/>
                  </a:solidFill>
                  <a:prstDash val="lgDash"/>
                </a:ln>
              </a:rPr>
              <a:t>when present in these locations, they are usually wide spread and caused by </a:t>
            </a:r>
            <a:r>
              <a:rPr lang="en-US" sz="2800" b="1" i="1" dirty="0">
                <a:ln>
                  <a:solidFill>
                    <a:schemeClr val="tx1"/>
                  </a:solidFill>
                  <a:prstDash val="lgDash"/>
                </a:ln>
                <a:solidFill>
                  <a:srgbClr val="FF0000"/>
                </a:solidFill>
              </a:rPr>
              <a:t>lung </a:t>
            </a:r>
            <a:r>
              <a:rPr lang="en-US" sz="2800" b="1" i="1" dirty="0">
                <a:ln>
                  <a:solidFill>
                    <a:schemeClr val="tx1"/>
                  </a:solidFill>
                  <a:prstDash val="lgDash"/>
                </a:ln>
                <a:solidFill>
                  <a:schemeClr val="bg1"/>
                </a:solidFill>
              </a:rPr>
              <a:t>or</a:t>
            </a:r>
            <a:r>
              <a:rPr lang="en-US" sz="2800" b="1" i="1" dirty="0">
                <a:ln>
                  <a:solidFill>
                    <a:schemeClr val="tx1"/>
                  </a:solidFill>
                  <a:prstDash val="lgDash"/>
                </a:ln>
                <a:solidFill>
                  <a:srgbClr val="FF0000"/>
                </a:solidFill>
              </a:rPr>
              <a:t> breast </a:t>
            </a:r>
            <a:r>
              <a:rPr lang="en-US" sz="2800" b="1" i="1" dirty="0">
                <a:ln>
                  <a:solidFill>
                    <a:schemeClr val="tx1"/>
                  </a:solidFill>
                  <a:prstDash val="lgDash"/>
                </a:ln>
              </a:rPr>
              <a:t>cancer</a:t>
            </a: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7366DA71-976C-810E-FB9A-3484E2EEC74A}"/>
              </a:ext>
            </a:extLst>
          </p:cNvPr>
          <p:cNvSpPr/>
          <p:nvPr/>
        </p:nvSpPr>
        <p:spPr>
          <a:xfrm>
            <a:off x="9496129" y="3788229"/>
            <a:ext cx="1999184" cy="1601619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25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2941A-356D-7C1E-9395-BBFCBE864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00221"/>
          </a:xfrm>
        </p:spPr>
        <p:txBody>
          <a:bodyPr/>
          <a:lstStyle/>
          <a:p>
            <a:pPr algn="ctr"/>
            <a:r>
              <a:rPr lang="en-US" b="1" i="1" dirty="0"/>
              <a:t>Bone scan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ADAED3-2735-952E-E050-55A985623A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235" y="1226774"/>
            <a:ext cx="8946541" cy="5021626"/>
          </a:xfrm>
        </p:spPr>
        <p:txBody>
          <a:bodyPr>
            <a:normAutofit/>
          </a:bodyPr>
          <a:lstStyle/>
          <a:p>
            <a:r>
              <a:rPr lang="en-US" b="1" i="1" dirty="0"/>
              <a:t>Technetium 99M -MDP</a:t>
            </a:r>
          </a:p>
          <a:p>
            <a:r>
              <a:rPr lang="en-US" dirty="0"/>
              <a:t> </a:t>
            </a:r>
            <a:r>
              <a:rPr lang="en-US" b="1" i="1" dirty="0"/>
              <a:t>false–negative </a:t>
            </a:r>
            <a:r>
              <a:rPr lang="en-US" dirty="0"/>
              <a:t>:extremely high or extremely low bone turnover </a:t>
            </a:r>
          </a:p>
          <a:p>
            <a:r>
              <a:rPr lang="en-US" dirty="0"/>
              <a:t>The bone scan is much less sensitive in detecting </a:t>
            </a:r>
            <a:r>
              <a:rPr lang="en-US" b="1" dirty="0">
                <a:solidFill>
                  <a:srgbClr val="C00000"/>
                </a:solidFill>
              </a:rPr>
              <a:t>multiple myeloma</a:t>
            </a:r>
            <a:r>
              <a:rPr lang="en-US" dirty="0"/>
              <a:t>, so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conventional radiographic </a:t>
            </a:r>
            <a:r>
              <a:rPr lang="en-US" dirty="0"/>
              <a:t>surveys of the skeleton are the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initial</a:t>
            </a:r>
            <a:r>
              <a:rPr lang="en-US" dirty="0"/>
              <a:t> study of choice when searching for myeloma lesions. • </a:t>
            </a:r>
          </a:p>
          <a:p>
            <a:r>
              <a:rPr lang="en-US" dirty="0"/>
              <a:t>Bone scans are </a:t>
            </a:r>
            <a:r>
              <a:rPr lang="en-US" u="sng" dirty="0">
                <a:solidFill>
                  <a:srgbClr val="FFC000"/>
                </a:solidFill>
              </a:rPr>
              <a:t>highly sensitive</a:t>
            </a:r>
            <a:r>
              <a:rPr lang="en-US" dirty="0"/>
              <a:t>, but not very specific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                                               fractures or osteomyelitis</a:t>
            </a: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BCE5CF7A-0BCE-AE86-BFE8-3F5BAEFE741F}"/>
              </a:ext>
            </a:extLst>
          </p:cNvPr>
          <p:cNvSpPr/>
          <p:nvPr/>
        </p:nvSpPr>
        <p:spPr>
          <a:xfrm>
            <a:off x="7979702" y="3129406"/>
            <a:ext cx="1505068" cy="1999185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Smiley Face 5">
            <a:extLst>
              <a:ext uri="{FF2B5EF4-FFF2-40B4-BE49-F238E27FC236}">
                <a16:creationId xmlns:a16="http://schemas.microsoft.com/office/drawing/2014/main" id="{95BAD0CA-E40C-FA63-96A2-5D93CDC15749}"/>
              </a:ext>
            </a:extLst>
          </p:cNvPr>
          <p:cNvSpPr/>
          <p:nvPr/>
        </p:nvSpPr>
        <p:spPr>
          <a:xfrm>
            <a:off x="5770376" y="4873013"/>
            <a:ext cx="903040" cy="511155"/>
          </a:xfrm>
          <a:prstGeom prst="smileyFace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9127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10216-0DE4-ABA9-9F3F-A7CC4F991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/>
              <a:t>Avascular Necrosis of Bone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0757A-9AD4-BB09-DA1C-FB28157C2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poor collateral blood supply </a:t>
            </a:r>
          </a:p>
          <a:p>
            <a:r>
              <a:rPr lang="en-US" dirty="0"/>
              <a:t>hematopoietic elements                      </a:t>
            </a:r>
            <a:r>
              <a:rPr lang="en-US" dirty="0">
                <a:solidFill>
                  <a:srgbClr val="FFC000"/>
                </a:solidFill>
              </a:rPr>
              <a:t>MRI</a:t>
            </a:r>
            <a:r>
              <a:rPr lang="en-US" dirty="0"/>
              <a:t> is the most sensitive modality </a:t>
            </a:r>
          </a:p>
          <a:p>
            <a:r>
              <a:rPr lang="en-US" dirty="0"/>
              <a:t>X-ray: </a:t>
            </a:r>
            <a:r>
              <a:rPr lang="en-US" dirty="0" err="1"/>
              <a:t>devascularized</a:t>
            </a:r>
            <a:r>
              <a:rPr lang="en-US" dirty="0"/>
              <a:t> bone becomes </a:t>
            </a:r>
            <a:r>
              <a:rPr lang="en-US" dirty="0">
                <a:solidFill>
                  <a:srgbClr val="FF0000"/>
                </a:solidFill>
              </a:rPr>
              <a:t>denser           </a:t>
            </a:r>
            <a:r>
              <a:rPr lang="en-US" dirty="0"/>
              <a:t>femoral head                   ,humeral head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41E7FD1-CCEA-6BDE-7DB9-FE1E2B72DBCD}"/>
              </a:ext>
            </a:extLst>
          </p:cNvPr>
          <p:cNvCxnSpPr/>
          <p:nvPr/>
        </p:nvCxnSpPr>
        <p:spPr>
          <a:xfrm>
            <a:off x="4731026" y="2703443"/>
            <a:ext cx="136497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row: Right 5">
            <a:extLst>
              <a:ext uri="{FF2B5EF4-FFF2-40B4-BE49-F238E27FC236}">
                <a16:creationId xmlns:a16="http://schemas.microsoft.com/office/drawing/2014/main" id="{5D7D8703-B112-B3F9-9C99-BC31D1AD837C}"/>
              </a:ext>
            </a:extLst>
          </p:cNvPr>
          <p:cNvSpPr/>
          <p:nvPr/>
        </p:nvSpPr>
        <p:spPr>
          <a:xfrm>
            <a:off x="7212969" y="3351617"/>
            <a:ext cx="539553" cy="154766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630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B3CEA1-88D9-42FB-88ED-1E9807FE6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E180355-DE15-BF8E-1593-61327C7BE0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643467" y="852679"/>
            <a:ext cx="10905066" cy="515264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A6C928E-4252-4F33-8C34-E50A12A31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35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FB3CEA1-88D9-42FB-88ED-1E9807FE6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F16DB82-0546-781A-0312-CD17ACE7DD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2948505" y="643467"/>
            <a:ext cx="6294989" cy="5571066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9A6C928E-4252-4F33-8C34-E50A12A31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834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7000"/>
                <a:hueMod val="88000"/>
                <a:satMod val="130000"/>
                <a:lumMod val="124000"/>
              </a:schemeClr>
            </a:gs>
            <a:gs pos="100000">
              <a:schemeClr val="bg1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0487C8F-7D6C-4EAF-A9A5-45D8E94F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578DA0F-394A-417D-892B-8253831A2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7A81B8-E418-79B9-82C6-23EA01D841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643467" y="948097"/>
            <a:ext cx="10905066" cy="496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7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DC8C712-17FF-EA9E-83CC-A1B11533EE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54208" y="953260"/>
            <a:ext cx="4728106" cy="53873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5E9215-348A-FB08-5D5A-E8E135F31F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7763" y="953260"/>
            <a:ext cx="5014248" cy="538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95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BB20C-A4B1-993F-145B-1C870AE38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0" y="2470584"/>
            <a:ext cx="6188189" cy="3753236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FFFFFF"/>
                </a:solidFill>
                <a:latin typeface="Algerian" panose="04020705040A02060702" pitchFamily="82" charset="0"/>
              </a:rPr>
              <a:t>Recognizing Nontraumatic Abnormalities of the Appendicular Skeleton Including Arthritis</a:t>
            </a:r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15974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he radiologic figure of a skeleton">
            <a:extLst>
              <a:ext uri="{FF2B5EF4-FFF2-40B4-BE49-F238E27FC236}">
                <a16:creationId xmlns:a16="http://schemas.microsoft.com/office/drawing/2014/main" id="{97ADC384-9A50-E4A3-0F87-344C35E485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054" r="-1" b="-1"/>
          <a:stretch>
            <a:fillRect/>
          </a:stretch>
        </p:blipFill>
        <p:spPr>
          <a:xfrm>
            <a:off x="7229175" y="1"/>
            <a:ext cx="4963245" cy="6858001"/>
          </a:xfrm>
          <a:custGeom>
            <a:avLst/>
            <a:gdLst/>
            <a:ahLst/>
            <a:cxnLst/>
            <a:rect l="l" t="t" r="r" b="b"/>
            <a:pathLst>
              <a:path w="4963245" h="6858001">
                <a:moveTo>
                  <a:pt x="1177" y="0"/>
                </a:moveTo>
                <a:lnTo>
                  <a:pt x="1344715" y="0"/>
                </a:lnTo>
                <a:lnTo>
                  <a:pt x="1344715" y="1"/>
                </a:lnTo>
                <a:lnTo>
                  <a:pt x="4963245" y="1"/>
                </a:lnTo>
                <a:lnTo>
                  <a:pt x="4963244" y="6858001"/>
                </a:lnTo>
                <a:lnTo>
                  <a:pt x="900697" y="6858001"/>
                </a:lnTo>
                <a:lnTo>
                  <a:pt x="900697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9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9" y="5934227"/>
                </a:lnTo>
                <a:lnTo>
                  <a:pt x="132454" y="5753862"/>
                </a:lnTo>
                <a:lnTo>
                  <a:pt x="150776" y="5561838"/>
                </a:lnTo>
                <a:lnTo>
                  <a:pt x="167753" y="5354726"/>
                </a:lnTo>
                <a:lnTo>
                  <a:pt x="184058" y="5138013"/>
                </a:lnTo>
                <a:lnTo>
                  <a:pt x="198849" y="4908956"/>
                </a:lnTo>
                <a:lnTo>
                  <a:pt x="212969" y="4670298"/>
                </a:lnTo>
                <a:lnTo>
                  <a:pt x="226248" y="4421352"/>
                </a:lnTo>
                <a:lnTo>
                  <a:pt x="230955" y="4293793"/>
                </a:lnTo>
                <a:lnTo>
                  <a:pt x="236165" y="4163492"/>
                </a:lnTo>
                <a:lnTo>
                  <a:pt x="241040" y="4031133"/>
                </a:lnTo>
                <a:lnTo>
                  <a:pt x="244234" y="3898087"/>
                </a:lnTo>
                <a:lnTo>
                  <a:pt x="247091" y="3762299"/>
                </a:lnTo>
                <a:lnTo>
                  <a:pt x="250117" y="3625139"/>
                </a:lnTo>
                <a:lnTo>
                  <a:pt x="252134" y="3485236"/>
                </a:lnTo>
                <a:lnTo>
                  <a:pt x="252134" y="3343961"/>
                </a:lnTo>
                <a:lnTo>
                  <a:pt x="253142" y="3201315"/>
                </a:lnTo>
                <a:lnTo>
                  <a:pt x="252134" y="3057297"/>
                </a:lnTo>
                <a:lnTo>
                  <a:pt x="250117" y="2911221"/>
                </a:lnTo>
                <a:lnTo>
                  <a:pt x="248268" y="2765146"/>
                </a:lnTo>
                <a:lnTo>
                  <a:pt x="244234" y="2617013"/>
                </a:lnTo>
                <a:lnTo>
                  <a:pt x="240032" y="2467509"/>
                </a:lnTo>
                <a:lnTo>
                  <a:pt x="235157" y="2318004"/>
                </a:lnTo>
                <a:lnTo>
                  <a:pt x="228266" y="2167128"/>
                </a:lnTo>
                <a:lnTo>
                  <a:pt x="220029" y="2014881"/>
                </a:lnTo>
                <a:lnTo>
                  <a:pt x="212129" y="1861947"/>
                </a:lnTo>
                <a:lnTo>
                  <a:pt x="202044" y="1709014"/>
                </a:lnTo>
                <a:lnTo>
                  <a:pt x="189941" y="1554023"/>
                </a:lnTo>
                <a:lnTo>
                  <a:pt x="177839" y="1401090"/>
                </a:lnTo>
                <a:lnTo>
                  <a:pt x="163887" y="1245413"/>
                </a:lnTo>
                <a:lnTo>
                  <a:pt x="148591" y="1089051"/>
                </a:lnTo>
                <a:lnTo>
                  <a:pt x="132455" y="934746"/>
                </a:lnTo>
                <a:lnTo>
                  <a:pt x="113629" y="778383"/>
                </a:lnTo>
                <a:lnTo>
                  <a:pt x="93458" y="622707"/>
                </a:lnTo>
                <a:lnTo>
                  <a:pt x="73455" y="466344"/>
                </a:lnTo>
                <a:lnTo>
                  <a:pt x="50091" y="310668"/>
                </a:lnTo>
                <a:lnTo>
                  <a:pt x="26222" y="15567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8220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B3CEA1-88D9-42FB-88ED-1E9807FE6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F53CF59-3DED-CED8-0AE6-021F5F6038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4125235" y="643467"/>
            <a:ext cx="3941529" cy="55710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A6C928E-4252-4F33-8C34-E50A12A31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255B6-E514-10D9-EA87-9CA34D03D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/>
              <a:t>Paget Disease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508F1-B5E5-288E-CB28-C651169FAE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chronic disease of bone</a:t>
            </a:r>
          </a:p>
          <a:p>
            <a:r>
              <a:rPr lang="en-US" dirty="0"/>
              <a:t>older men</a:t>
            </a:r>
          </a:p>
          <a:p>
            <a:r>
              <a:rPr lang="en-US" dirty="0"/>
              <a:t> chronic paramyxoviral infection</a:t>
            </a:r>
          </a:p>
          <a:p>
            <a:r>
              <a:rPr lang="en-US" dirty="0"/>
              <a:t> increased bone resorption and increased bone formation</a:t>
            </a:r>
          </a:p>
          <a:p>
            <a:pPr marL="0" indent="0">
              <a:buNone/>
            </a:pPr>
            <a:r>
              <a:rPr lang="en-US" dirty="0"/>
              <a:t>                                      denser bone that, despite its density</a:t>
            </a:r>
          </a:p>
          <a:p>
            <a:pPr marL="0" indent="0">
              <a:buNone/>
            </a:pPr>
            <a:r>
              <a:rPr lang="en-US" dirty="0"/>
              <a:t>                                     </a:t>
            </a:r>
          </a:p>
          <a:p>
            <a:pPr marL="0" indent="0" algn="ctr">
              <a:buNone/>
            </a:pPr>
            <a:r>
              <a:rPr lang="en-US" dirty="0"/>
              <a:t>                                     susceptible to pathologic fractures or bone  softening </a:t>
            </a:r>
            <a:r>
              <a:rPr lang="en-US" dirty="0" err="1"/>
              <a:t>defor</a:t>
            </a:r>
            <a:r>
              <a:rPr lang="en-US" dirty="0"/>
              <a:t> </a:t>
            </a:r>
            <a:r>
              <a:rPr lang="en-US" dirty="0" err="1"/>
              <a:t>mities</a:t>
            </a:r>
            <a:r>
              <a:rPr lang="en-US" dirty="0"/>
              <a:t> such as bowing</a:t>
            </a: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DC246D81-AEC4-38F6-3BEA-5EE6502592A0}"/>
              </a:ext>
            </a:extLst>
          </p:cNvPr>
          <p:cNvSpPr/>
          <p:nvPr/>
        </p:nvSpPr>
        <p:spPr>
          <a:xfrm>
            <a:off x="5872606" y="4185794"/>
            <a:ext cx="499796" cy="494117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DD3DBDED-7D8A-0BAC-FCD6-4DC7B2CA8094}"/>
              </a:ext>
            </a:extLst>
          </p:cNvPr>
          <p:cNvSpPr/>
          <p:nvPr/>
        </p:nvSpPr>
        <p:spPr>
          <a:xfrm>
            <a:off x="8780512" y="3498574"/>
            <a:ext cx="499796" cy="687220"/>
          </a:xfrm>
          <a:prstGeom prst="curvedLeftArrow">
            <a:avLst>
              <a:gd name="adj1" fmla="val 20381"/>
              <a:gd name="adj2" fmla="val 50000"/>
              <a:gd name="adj3" fmla="val 25000"/>
            </a:avLst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426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91211-9CB5-689D-740E-51E2480ED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0FDB0-3F29-E533-4A02-4997C09871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Thickening of the cortex</a:t>
            </a:r>
          </a:p>
          <a:p>
            <a:r>
              <a:rPr lang="en-US" dirty="0"/>
              <a:t>Coarsening and thickening of the trabecular pattern </a:t>
            </a:r>
          </a:p>
          <a:p>
            <a:r>
              <a:rPr lang="en-US" dirty="0"/>
              <a:t> Increase in the size of the bone involved.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07FF40-A3EE-3C17-2308-0D2F5834F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0752" y="4150658"/>
            <a:ext cx="2591155" cy="19821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E9B8C9-8C4E-B608-E3FB-ECB9226E6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832" y="3373625"/>
            <a:ext cx="331392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2463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FFB09AE-E8C2-7220-D6BF-0E588DBD5F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3919" y="5147"/>
            <a:ext cx="5332720" cy="678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818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F8C04-4405-D216-CFC9-BE33E4848E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marL="0" indent="0" algn="ctr">
              <a:buNone/>
            </a:pPr>
            <a:r>
              <a:rPr lang="en-US" sz="3200" b="1" i="1" dirty="0"/>
              <a:t>DISEASES THAT DECREASE BONE DENSITY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376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925692C-E01F-F86E-918A-A3B73F28D3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7694" y="0"/>
            <a:ext cx="9138785" cy="64663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23721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05294-8ABD-D823-65A1-48286A747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                                                                                                                                                                        </a:t>
            </a:r>
          </a:p>
          <a:p>
            <a:pPr marL="0" indent="0" algn="ctr">
              <a:buNone/>
            </a:pPr>
            <a:endParaRPr lang="en-US" sz="44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0" indent="0" algn="ctr">
              <a:buNone/>
            </a:pPr>
            <a:r>
              <a:rPr lang="en-US" sz="4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Osteoporosis</a:t>
            </a:r>
          </a:p>
        </p:txBody>
      </p:sp>
    </p:spTree>
    <p:extLst>
      <p:ext uri="{BB962C8B-B14F-4D97-AF65-F5344CB8AC3E}">
        <p14:creationId xmlns:p14="http://schemas.microsoft.com/office/powerpoint/2010/main" val="25111966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EB7A4-6E2A-14C1-BE41-205591C5F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18CC5-974F-6B61-A198-EE6457F14D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Osteoporosis is defined as a systemic skeletal disorder characterized by </a:t>
            </a:r>
            <a:r>
              <a:rPr lang="en-US" dirty="0">
                <a:solidFill>
                  <a:srgbClr val="FF0000"/>
                </a:solidFill>
              </a:rPr>
              <a:t>low bone mineral density (BMD) </a:t>
            </a:r>
            <a:r>
              <a:rPr lang="en-US" dirty="0"/>
              <a:t>and generally divided into postmenopausal and age-related bone loss.</a:t>
            </a:r>
          </a:p>
          <a:p>
            <a:r>
              <a:rPr lang="en-US" dirty="0">
                <a:solidFill>
                  <a:srgbClr val="FF0000"/>
                </a:solidFill>
              </a:rPr>
              <a:t>Postmenopausal osteoporosis </a:t>
            </a:r>
            <a:r>
              <a:rPr lang="en-US" dirty="0"/>
              <a:t>is characterized by increased bone resorption due to osteoclastic activity. Age-related bone loss begins around age </a:t>
            </a:r>
            <a:r>
              <a:rPr lang="en-US" u="sng" dirty="0"/>
              <a:t>45 to 55 </a:t>
            </a:r>
            <a:r>
              <a:rPr lang="en-US" dirty="0"/>
              <a:t>and is characterized by a loss of total bone mass.</a:t>
            </a:r>
          </a:p>
          <a:p>
            <a:r>
              <a:rPr lang="en-US" dirty="0"/>
              <a:t> Predisposes to     pathologic fractures in the femoral neck, compression fractures of the vertebral bodies, and fractures of the distal radius (Colles fractures).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BA6D31AC-AFAE-8FED-3E12-34BFF80440DA}"/>
              </a:ext>
            </a:extLst>
          </p:cNvPr>
          <p:cNvSpPr/>
          <p:nvPr/>
        </p:nvSpPr>
        <p:spPr>
          <a:xfrm>
            <a:off x="3403928" y="4530705"/>
            <a:ext cx="230074" cy="241873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2222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4CAEF-3FC6-FDFC-4525-23D347A8A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665B7-6C3E-017E-9B2D-74E02C16B9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Conventional radiographs are relatively insensitive for detecting osteoporosis. </a:t>
            </a:r>
            <a:r>
              <a:rPr lang="en-US" dirty="0">
                <a:solidFill>
                  <a:srgbClr val="FF0000"/>
                </a:solidFill>
              </a:rPr>
              <a:t>Almost 50% </a:t>
            </a:r>
            <a:r>
              <a:rPr lang="en-US" dirty="0"/>
              <a:t>of the bone mass must be lost before it is recognizable on conventional radiographs.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Currently,</a:t>
            </a:r>
            <a:r>
              <a:rPr lang="en-US" dirty="0">
                <a:solidFill>
                  <a:srgbClr val="FF0000"/>
                </a:solidFill>
              </a:rPr>
              <a:t> DEXA </a:t>
            </a:r>
            <a:r>
              <a:rPr lang="en-US" dirty="0"/>
              <a:t>(Dual-energy X-ray Absorptiometry) scans are the most accurate and widely recommended method for bone mineral density measurements.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The x-ray dose is very low and the </a:t>
            </a:r>
            <a:r>
              <a:rPr lang="en-US" dirty="0">
                <a:solidFill>
                  <a:srgbClr val="FF0000"/>
                </a:solidFill>
              </a:rPr>
              <a:t>spine or hip </a:t>
            </a:r>
            <a:r>
              <a:rPr lang="en-US" dirty="0"/>
              <a:t>are generally used for density measurements.</a:t>
            </a:r>
          </a:p>
        </p:txBody>
      </p:sp>
    </p:spTree>
    <p:extLst>
      <p:ext uri="{BB962C8B-B14F-4D97-AF65-F5344CB8AC3E}">
        <p14:creationId xmlns:p14="http://schemas.microsoft.com/office/powerpoint/2010/main" val="6912157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40E951-1928-A27B-0487-2CAD6BDA4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Parathormone exerts its effects on </a:t>
            </a:r>
            <a:r>
              <a:rPr lang="en-US" dirty="0">
                <a:solidFill>
                  <a:srgbClr val="FF0000"/>
                </a:solidFill>
              </a:rPr>
              <a:t>bones</a:t>
            </a:r>
            <a:r>
              <a:rPr lang="en-US" dirty="0"/>
              <a:t>, the </a:t>
            </a:r>
            <a:r>
              <a:rPr lang="en-US" dirty="0">
                <a:solidFill>
                  <a:srgbClr val="FF0000"/>
                </a:solidFill>
              </a:rPr>
              <a:t>kidneys</a:t>
            </a:r>
            <a:r>
              <a:rPr lang="en-US" dirty="0"/>
              <a:t>, and the </a:t>
            </a:r>
            <a:r>
              <a:rPr lang="en-US" dirty="0">
                <a:solidFill>
                  <a:srgbClr val="FF0000"/>
                </a:solidFill>
              </a:rPr>
              <a:t>gastrointestinal tract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590E09-D709-83C6-BC59-38B7645E435A}"/>
              </a:ext>
            </a:extLst>
          </p:cNvPr>
          <p:cNvSpPr txBox="1"/>
          <p:nvPr/>
        </p:nvSpPr>
        <p:spPr>
          <a:xfrm>
            <a:off x="3698896" y="1152983"/>
            <a:ext cx="3639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Hyperparathyroidism</a:t>
            </a:r>
          </a:p>
        </p:txBody>
      </p:sp>
      <p:pic>
        <p:nvPicPr>
          <p:cNvPr id="7" name="Picture 6" descr="A close-up of a medical information&#10;&#10;AI-generated content may be incorrect.">
            <a:extLst>
              <a:ext uri="{FF2B5EF4-FFF2-40B4-BE49-F238E27FC236}">
                <a16:creationId xmlns:a16="http://schemas.microsoft.com/office/drawing/2014/main" id="{FF64A1FB-EAE9-6C12-2659-310F459266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404" b="1880"/>
          <a:stretch>
            <a:fillRect/>
          </a:stretch>
        </p:blipFill>
        <p:spPr>
          <a:xfrm>
            <a:off x="2142147" y="2798753"/>
            <a:ext cx="6286556" cy="388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26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BC37D-93CC-5920-E0CB-B4159BD40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i="1" dirty="0"/>
              <a:t>CONVENTIONAL RADIOGRAPHY, CT, AND MRI IN BONE IMAGING</a:t>
            </a:r>
          </a:p>
        </p:txBody>
      </p:sp>
      <p:graphicFrame>
        <p:nvGraphicFramePr>
          <p:cNvPr id="9" name="Content Placeholder 2">
            <a:extLst>
              <a:ext uri="{FF2B5EF4-FFF2-40B4-BE49-F238E27FC236}">
                <a16:creationId xmlns:a16="http://schemas.microsoft.com/office/drawing/2014/main" id="{BC319989-0C88-234B-1203-B0D6D7F59E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5721427"/>
              </p:ext>
            </p:extLst>
          </p:nvPr>
        </p:nvGraphicFramePr>
        <p:xfrm>
          <a:off x="1103312" y="2052918"/>
          <a:ext cx="8946541" cy="4195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C34A5D1-150F-E8FE-EDE5-6E77F1455FB7}"/>
              </a:ext>
            </a:extLst>
          </p:cNvPr>
          <p:cNvCxnSpPr/>
          <p:nvPr/>
        </p:nvCxnSpPr>
        <p:spPr>
          <a:xfrm>
            <a:off x="1965108" y="3112368"/>
            <a:ext cx="8576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F91B543-F6A5-1176-883B-CE39E552C147}"/>
              </a:ext>
            </a:extLst>
          </p:cNvPr>
          <p:cNvCxnSpPr>
            <a:cxnSpLocks/>
          </p:cNvCxnSpPr>
          <p:nvPr/>
        </p:nvCxnSpPr>
        <p:spPr>
          <a:xfrm>
            <a:off x="2044621" y="3566728"/>
            <a:ext cx="7780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7430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FF21D-BF5D-7B1E-A363-A32D1CA7E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Some of the findings of hyperparathyroidism on conventional radio graphs include: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0ABBB-71EE-85CF-9827-09F674D72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Overall decrease in bony density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Subperiosteal bone resorption, especially on the radial side of the middle phalanges of the index and middle fingers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Erosion of the distal clavicles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 Well-circumscribed lytic lesions in the long bones called Brown tumors </a:t>
            </a:r>
          </a:p>
        </p:txBody>
      </p:sp>
    </p:spTree>
    <p:extLst>
      <p:ext uri="{BB962C8B-B14F-4D97-AF65-F5344CB8AC3E}">
        <p14:creationId xmlns:p14="http://schemas.microsoft.com/office/powerpoint/2010/main" val="252767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7097E-5687-1832-4C6E-7AF1A7AE7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n x-ray of a wrist&#10;&#10;AI-generated content may be incorrect.">
            <a:extLst>
              <a:ext uri="{FF2B5EF4-FFF2-40B4-BE49-F238E27FC236}">
                <a16:creationId xmlns:a16="http://schemas.microsoft.com/office/drawing/2014/main" id="{8ACA4709-20B4-4C48-3EEA-9162B09022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58" y="151075"/>
            <a:ext cx="3194793" cy="6504166"/>
          </a:xfrm>
          <a:prstGeom prst="rect">
            <a:avLst/>
          </a:prstGeom>
        </p:spPr>
      </p:pic>
      <p:pic>
        <p:nvPicPr>
          <p:cNvPr id="7" name="Picture 6" descr="A close-up of a bone&#10;&#10;AI-generated content may be incorrect.">
            <a:extLst>
              <a:ext uri="{FF2B5EF4-FFF2-40B4-BE49-F238E27FC236}">
                <a16:creationId xmlns:a16="http://schemas.microsoft.com/office/drawing/2014/main" id="{D6F8BC17-6125-A9F3-7924-151E4E647F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5389" y="262394"/>
            <a:ext cx="2715249" cy="6444531"/>
          </a:xfrm>
          <a:prstGeom prst="rect">
            <a:avLst/>
          </a:prstGeom>
        </p:spPr>
      </p:pic>
      <p:pic>
        <p:nvPicPr>
          <p:cNvPr id="9" name="Picture 8" descr="A x-ray of a shoulder joint&#10;&#10;AI-generated content may be incorrect.">
            <a:extLst>
              <a:ext uri="{FF2B5EF4-FFF2-40B4-BE49-F238E27FC236}">
                <a16:creationId xmlns:a16="http://schemas.microsoft.com/office/drawing/2014/main" id="{7EC8F023-4827-7975-80D3-D72C688ED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9775" y="151075"/>
            <a:ext cx="6372225" cy="650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0261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2130B-6DC4-4038-E281-600F1B628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Osteolytic Metastatic Disease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63006-3A29-4896-F2FD-01ADE96887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medullary cavity </a:t>
            </a:r>
            <a:r>
              <a:rPr lang="en-US" dirty="0"/>
              <a:t>is almost always involved</a:t>
            </a:r>
          </a:p>
          <a:p>
            <a:r>
              <a:rPr lang="en-US" dirty="0">
                <a:solidFill>
                  <a:srgbClr val="FF0000"/>
                </a:solidFill>
              </a:rPr>
              <a:t>MRI</a:t>
            </a:r>
            <a:r>
              <a:rPr lang="en-US" dirty="0"/>
              <a:t>, on the other hand, is excellent at demonstrating the status of the medullary cavity and so is much more sensitive to the presence of metastatic disease than conventional radiography 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 some cases, only the cortex is involved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3611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19055-0FC9-CEB9-1261-DF7D5C7A3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On conventional radiographs, the classical findings of osteolytic metastases include: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9B141-D208-DCF0-1319-9309750FF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Irregularly shaped, lucent bone lesions, which can be </a:t>
            </a:r>
            <a:r>
              <a:rPr lang="en-US" dirty="0">
                <a:solidFill>
                  <a:srgbClr val="FF0000"/>
                </a:solidFill>
              </a:rPr>
              <a:t>single or multiple</a:t>
            </a:r>
            <a:r>
              <a:rPr lang="en-US" dirty="0"/>
              <a:t>. </a:t>
            </a:r>
          </a:p>
          <a:p>
            <a:r>
              <a:rPr lang="en-US" dirty="0"/>
              <a:t>These lytic lesions are frequently characterized as belonging to one (or sometimes more) of three patterns</a:t>
            </a:r>
            <a:r>
              <a:rPr lang="en-US" dirty="0">
                <a:solidFill>
                  <a:srgbClr val="FF0000"/>
                </a:solidFill>
              </a:rPr>
              <a:t>: geographic, mottled, or permeative</a:t>
            </a:r>
            <a:r>
              <a:rPr lang="en-US" dirty="0"/>
              <a:t>, in order of decreasing size of the most discrete lesion visible. </a:t>
            </a:r>
          </a:p>
          <a:p>
            <a:r>
              <a:rPr lang="en-US" dirty="0"/>
              <a:t> Osteolytic metastases typically incite</a:t>
            </a:r>
            <a:r>
              <a:rPr lang="en-US" dirty="0">
                <a:solidFill>
                  <a:srgbClr val="FF0000"/>
                </a:solidFill>
              </a:rPr>
              <a:t> little or no reactive bone </a:t>
            </a:r>
            <a:r>
              <a:rPr lang="en-US" dirty="0"/>
              <a:t>formation around them. They can be expansile and soap-bubbly (i.e., contain bony septations), especially in </a:t>
            </a:r>
            <a:r>
              <a:rPr lang="en-US" u="sng" dirty="0">
                <a:solidFill>
                  <a:srgbClr val="FF0000"/>
                </a:solidFill>
              </a:rPr>
              <a:t>renal and thyroid carcinoma </a:t>
            </a:r>
            <a:r>
              <a:rPr lang="en-US" dirty="0"/>
              <a:t>. </a:t>
            </a:r>
          </a:p>
          <a:p>
            <a:r>
              <a:rPr lang="en-US" dirty="0"/>
              <a:t>In the spine, they may preferentially destroy the pedicles, because of their blood supply</a:t>
            </a:r>
            <a:r>
              <a:rPr lang="en-US" dirty="0">
                <a:solidFill>
                  <a:srgbClr val="FFC000"/>
                </a:solidFill>
              </a:rPr>
              <a:t> (the pedicle sign)</a:t>
            </a:r>
            <a:r>
              <a:rPr lang="en-US" dirty="0"/>
              <a:t>which can help to differentiate metastases from multiple myeloma (see below) that tends to spare the pedicle early in the disease</a:t>
            </a:r>
          </a:p>
        </p:txBody>
      </p:sp>
    </p:spTree>
    <p:extLst>
      <p:ext uri="{BB962C8B-B14F-4D97-AF65-F5344CB8AC3E}">
        <p14:creationId xmlns:p14="http://schemas.microsoft.com/office/powerpoint/2010/main" val="4471717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7000"/>
                <a:hueMod val="88000"/>
                <a:satMod val="130000"/>
                <a:lumMod val="124000"/>
              </a:schemeClr>
            </a:gs>
            <a:gs pos="100000">
              <a:schemeClr val="bg1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0487C8F-7D6C-4EAF-A9A5-45D8E94F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578DA0F-394A-417D-892B-8253831A2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 descr="An x-ray of a spine&#10;&#10;AI-generated content may be incorrect.">
            <a:extLst>
              <a:ext uri="{FF2B5EF4-FFF2-40B4-BE49-F238E27FC236}">
                <a16:creationId xmlns:a16="http://schemas.microsoft.com/office/drawing/2014/main" id="{5A909F4D-1F06-265D-7DF5-8BFCD1C0BC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3201940" y="643467"/>
            <a:ext cx="578812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923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7000"/>
                <a:hueMod val="88000"/>
                <a:satMod val="130000"/>
                <a:lumMod val="124000"/>
              </a:schemeClr>
            </a:gs>
            <a:gs pos="100000">
              <a:schemeClr val="bg1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0487C8F-7D6C-4EAF-A9A5-45D8E94F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578DA0F-394A-417D-892B-8253831A2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 descr="A close-up of a chart&#10;&#10;AI-generated content may be incorrect.">
            <a:extLst>
              <a:ext uri="{FF2B5EF4-FFF2-40B4-BE49-F238E27FC236}">
                <a16:creationId xmlns:a16="http://schemas.microsoft.com/office/drawing/2014/main" id="{94FB433D-19BF-FB1D-F755-F212B3B885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840277" y="643467"/>
            <a:ext cx="10511445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828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46E34-D2B6-37D8-F60F-3ABFB9A58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Close-up of an x-ray of a spine&#10;&#10;AI-generated content may be incorrect.">
            <a:extLst>
              <a:ext uri="{FF2B5EF4-FFF2-40B4-BE49-F238E27FC236}">
                <a16:creationId xmlns:a16="http://schemas.microsoft.com/office/drawing/2014/main" id="{920EF23D-7D80-9DDB-C721-8CD6C3783A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0918" y="1931224"/>
            <a:ext cx="3505491" cy="419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3527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7000"/>
                <a:hueMod val="88000"/>
                <a:satMod val="130000"/>
                <a:lumMod val="124000"/>
              </a:schemeClr>
            </a:gs>
            <a:gs pos="100000">
              <a:schemeClr val="bg1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0487C8F-7D6C-4EAF-A9A5-45D8E94F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578DA0F-394A-417D-892B-8253831A2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 descr="A close-up of a bone x-ray&#10;&#10;AI-generated content may be incorrect.">
            <a:extLst>
              <a:ext uri="{FF2B5EF4-FFF2-40B4-BE49-F238E27FC236}">
                <a16:creationId xmlns:a16="http://schemas.microsoft.com/office/drawing/2014/main" id="{785E653E-3A07-ABB9-56AD-D6A7322251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910430" y="522922"/>
            <a:ext cx="10905066" cy="49072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4FD068-D9AA-6B43-5C45-70350C94F12F}"/>
              </a:ext>
            </a:extLst>
          </p:cNvPr>
          <p:cNvSpPr txBox="1"/>
          <p:nvPr/>
        </p:nvSpPr>
        <p:spPr>
          <a:xfrm>
            <a:off x="1659201" y="2004959"/>
            <a:ext cx="1978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geographic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130FE3-18A6-CBCD-3B72-BF6F3369796A}"/>
              </a:ext>
            </a:extLst>
          </p:cNvPr>
          <p:cNvSpPr txBox="1"/>
          <p:nvPr/>
        </p:nvSpPr>
        <p:spPr>
          <a:xfrm>
            <a:off x="4207669" y="1820293"/>
            <a:ext cx="2450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moth-eaten pattern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07F74A-8647-2A91-4B08-137E7D0D9729}"/>
              </a:ext>
            </a:extLst>
          </p:cNvPr>
          <p:cNvSpPr txBox="1"/>
          <p:nvPr/>
        </p:nvSpPr>
        <p:spPr>
          <a:xfrm>
            <a:off x="7999412" y="1302901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permeative pattern</a:t>
            </a:r>
          </a:p>
        </p:txBody>
      </p:sp>
    </p:spTree>
    <p:extLst>
      <p:ext uri="{BB962C8B-B14F-4D97-AF65-F5344CB8AC3E}">
        <p14:creationId xmlns:p14="http://schemas.microsoft.com/office/powerpoint/2010/main" val="54753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n x-ray of a person's chest&#10;&#10;AI-generated content may be incorrect.">
            <a:extLst>
              <a:ext uri="{FF2B5EF4-FFF2-40B4-BE49-F238E27FC236}">
                <a16:creationId xmlns:a16="http://schemas.microsoft.com/office/drawing/2014/main" id="{98149FC5-5BBF-66EB-E13B-A4C269E107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2426" y="87467"/>
            <a:ext cx="4656753" cy="67705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61BE50-7B8E-F370-38D6-8A24F69A9B3F}"/>
              </a:ext>
            </a:extLst>
          </p:cNvPr>
          <p:cNvSpPr txBox="1"/>
          <p:nvPr/>
        </p:nvSpPr>
        <p:spPr>
          <a:xfrm>
            <a:off x="6096000" y="5200153"/>
            <a:ext cx="3493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cortex has been destroyed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076D167-5E57-2BB6-2FFA-AF9D3454C191}"/>
              </a:ext>
            </a:extLst>
          </p:cNvPr>
          <p:cNvCxnSpPr>
            <a:endCxn id="6" idx="1"/>
          </p:cNvCxnSpPr>
          <p:nvPr/>
        </p:nvCxnSpPr>
        <p:spPr>
          <a:xfrm flipV="1">
            <a:off x="4386263" y="5384819"/>
            <a:ext cx="1709737" cy="23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A29CED1-515D-402A-53DF-99D24F4532A0}"/>
              </a:ext>
            </a:extLst>
          </p:cNvPr>
          <p:cNvCxnSpPr/>
          <p:nvPr/>
        </p:nvCxnSpPr>
        <p:spPr>
          <a:xfrm flipV="1">
            <a:off x="4300538" y="3934638"/>
            <a:ext cx="1709737" cy="23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9273615-70C0-3DA5-0CC5-8D19B74CE22D}"/>
              </a:ext>
            </a:extLst>
          </p:cNvPr>
          <p:cNvSpPr txBox="1"/>
          <p:nvPr/>
        </p:nvSpPr>
        <p:spPr>
          <a:xfrm>
            <a:off x="6215063" y="3643313"/>
            <a:ext cx="3250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soap-bubbly appearance</a:t>
            </a:r>
            <a:endParaRPr lang="en-US" dirty="0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6813CE4E-7E25-F366-AFFF-3AA36A8F7C1F}"/>
              </a:ext>
            </a:extLst>
          </p:cNvPr>
          <p:cNvSpPr/>
          <p:nvPr/>
        </p:nvSpPr>
        <p:spPr>
          <a:xfrm>
            <a:off x="9465469" y="3357563"/>
            <a:ext cx="378619" cy="2455881"/>
          </a:xfrm>
          <a:prstGeom prst="rightBrace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18C709-7247-F4A1-F4B6-5FCBE6EBCB46}"/>
              </a:ext>
            </a:extLst>
          </p:cNvPr>
          <p:cNvSpPr txBox="1"/>
          <p:nvPr/>
        </p:nvSpPr>
        <p:spPr>
          <a:xfrm>
            <a:off x="10222706" y="4179094"/>
            <a:ext cx="1800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Expansile Renal Cell Carcinoma Metastasis</a:t>
            </a:r>
          </a:p>
        </p:txBody>
      </p:sp>
    </p:spTree>
    <p:extLst>
      <p:ext uri="{BB962C8B-B14F-4D97-AF65-F5344CB8AC3E}">
        <p14:creationId xmlns:p14="http://schemas.microsoft.com/office/powerpoint/2010/main" val="350469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 animBg="1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A79BD-F570-F7C6-64C1-CF742F2A4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Myeloma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4F01A-0B0E-F54F-6F0F-9334BDF32D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Myeloma, the most common primary malignancy of bone in adults</a:t>
            </a:r>
          </a:p>
          <a:p>
            <a:r>
              <a:rPr lang="en-US" sz="2400" dirty="0"/>
              <a:t>Findings of multiple myeloma on conventional radiographs: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400" dirty="0"/>
              <a:t>Plasmacytomas appear as expansile, septated lesions, frequently with associated soft-tissue masses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400" dirty="0"/>
              <a:t>In its disseminated form, multiple, small, sharply-circumscribed </a:t>
            </a:r>
            <a:r>
              <a:rPr lang="en-US" sz="2400" dirty="0">
                <a:solidFill>
                  <a:srgbClr val="FFC000"/>
                </a:solidFill>
              </a:rPr>
              <a:t>(described as punched-out) </a:t>
            </a:r>
            <a:r>
              <a:rPr lang="en-US" sz="2400" dirty="0"/>
              <a:t>lytic lesions of approximately the same size are present, usually </a:t>
            </a:r>
            <a:r>
              <a:rPr lang="en-US" sz="2400" dirty="0">
                <a:solidFill>
                  <a:srgbClr val="C00000"/>
                </a:solidFill>
              </a:rPr>
              <a:t>without any accompanying sclerotic reaction around them</a:t>
            </a:r>
          </a:p>
        </p:txBody>
      </p:sp>
    </p:spTree>
    <p:extLst>
      <p:ext uri="{BB962C8B-B14F-4D97-AF65-F5344CB8AC3E}">
        <p14:creationId xmlns:p14="http://schemas.microsoft.com/office/powerpoint/2010/main" val="894416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B9B41BA-190A-E521-E432-B28D6427B9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5590" y="37079"/>
            <a:ext cx="5637247" cy="63060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7EE27E-AAB0-465D-5575-D5B772100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837" y="37080"/>
            <a:ext cx="5355529" cy="630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0928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C0D67D-7D67-2DDE-5B3F-F4AD67446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3343" y="2024343"/>
            <a:ext cx="8946541" cy="4195481"/>
          </a:xfrm>
        </p:spPr>
        <p:txBody>
          <a:bodyPr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marL="0" indent="0" algn="ctr">
              <a:buNone/>
            </a:pPr>
            <a:r>
              <a:rPr lang="en-US" dirty="0"/>
              <a:t>  Classically, </a:t>
            </a:r>
            <a:r>
              <a:rPr lang="en-US" u="sng" dirty="0">
                <a:solidFill>
                  <a:srgbClr val="FFC000"/>
                </a:solidFill>
              </a:rPr>
              <a:t>conventional radiographs are more sensitive </a:t>
            </a:r>
            <a:r>
              <a:rPr lang="en-US" dirty="0"/>
              <a:t>in detecting the lesions of multiple myeloma than radionuclide bone scans</a:t>
            </a:r>
          </a:p>
        </p:txBody>
      </p:sp>
    </p:spTree>
    <p:extLst>
      <p:ext uri="{BB962C8B-B14F-4D97-AF65-F5344CB8AC3E}">
        <p14:creationId xmlns:p14="http://schemas.microsoft.com/office/powerpoint/2010/main" val="17494401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563E-D7D0-3822-7D06-0B432C556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X-ray of a shoulder joint&#10;&#10;AI-generated content may be incorrect.">
            <a:extLst>
              <a:ext uri="{FF2B5EF4-FFF2-40B4-BE49-F238E27FC236}">
                <a16:creationId xmlns:a16="http://schemas.microsoft.com/office/drawing/2014/main" id="{F559EF93-A153-9E63-DF7F-AF26953B79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9519" y="-42006"/>
            <a:ext cx="4972993" cy="5283137"/>
          </a:xfrm>
          <a:prstGeom prst="rect">
            <a:avLst/>
          </a:prstGeom>
        </p:spPr>
      </p:pic>
      <p:pic>
        <p:nvPicPr>
          <p:cNvPr id="7" name="Picture 6" descr="An x-ray of a skull&#10;&#10;AI-generated content may be incorrect.">
            <a:extLst>
              <a:ext uri="{FF2B5EF4-FFF2-40B4-BE49-F238E27FC236}">
                <a16:creationId xmlns:a16="http://schemas.microsoft.com/office/drawing/2014/main" id="{DADBF85B-81AB-2958-DAEC-E88CA2321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894" y="0"/>
            <a:ext cx="6495681" cy="5425123"/>
          </a:xfrm>
          <a:prstGeom prst="rect">
            <a:avLst/>
          </a:prstGeom>
        </p:spPr>
      </p:pic>
      <p:sp>
        <p:nvSpPr>
          <p:cNvPr id="8" name="Arrow: Down 7">
            <a:extLst>
              <a:ext uri="{FF2B5EF4-FFF2-40B4-BE49-F238E27FC236}">
                <a16:creationId xmlns:a16="http://schemas.microsoft.com/office/drawing/2014/main" id="{1113ECCA-559E-EC84-938A-98637AC81BD0}"/>
              </a:ext>
            </a:extLst>
          </p:cNvPr>
          <p:cNvSpPr/>
          <p:nvPr/>
        </p:nvSpPr>
        <p:spPr>
          <a:xfrm>
            <a:off x="8465344" y="2564606"/>
            <a:ext cx="721519" cy="3057525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0C19F4-1F76-73CF-F9CB-38067BD26D90}"/>
              </a:ext>
            </a:extLst>
          </p:cNvPr>
          <p:cNvSpPr txBox="1"/>
          <p:nvPr/>
        </p:nvSpPr>
        <p:spPr>
          <a:xfrm>
            <a:off x="8065294" y="5622131"/>
            <a:ext cx="2228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punched-out</a:t>
            </a:r>
          </a:p>
        </p:txBody>
      </p:sp>
    </p:spTree>
    <p:extLst>
      <p:ext uri="{BB962C8B-B14F-4D97-AF65-F5344CB8AC3E}">
        <p14:creationId xmlns:p14="http://schemas.microsoft.com/office/powerpoint/2010/main" val="189897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E1D16-4021-3FDD-3BF6-95AAF5127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Osteomyelitis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11EAF-DD1E-D0DB-5497-E35EB849C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Osteomyelitis refers to the focal destruction of bone, most often by a </a:t>
            </a:r>
            <a:r>
              <a:rPr lang="en-US" dirty="0">
                <a:solidFill>
                  <a:srgbClr val="FFC000"/>
                </a:solidFill>
              </a:rPr>
              <a:t>blood-borne infectious </a:t>
            </a:r>
            <a:r>
              <a:rPr lang="en-US" dirty="0"/>
              <a:t>agent, the most common of which is </a:t>
            </a:r>
            <a:r>
              <a:rPr lang="en-US" dirty="0">
                <a:solidFill>
                  <a:srgbClr val="FF0000"/>
                </a:solidFill>
              </a:rPr>
              <a:t>Staphylococcus aureus</a:t>
            </a:r>
            <a:r>
              <a:rPr lang="en-US" dirty="0"/>
              <a:t>.</a:t>
            </a:r>
          </a:p>
          <a:p>
            <a:r>
              <a:rPr lang="en-US" dirty="0"/>
              <a:t>In children, the osteolytic lesion tends to occur at the</a:t>
            </a:r>
            <a:r>
              <a:rPr lang="en-US" dirty="0">
                <a:solidFill>
                  <a:srgbClr val="FFC000"/>
                </a:solidFill>
              </a:rPr>
              <a:t> metaphysis </a:t>
            </a:r>
            <a:r>
              <a:rPr lang="en-US" dirty="0"/>
              <a:t>because of its rich blood supply.</a:t>
            </a:r>
          </a:p>
          <a:p>
            <a:r>
              <a:rPr lang="en-US" dirty="0"/>
              <a:t>Findings of acute osteomyelitis on conventional radiographs: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 </a:t>
            </a:r>
            <a:r>
              <a:rPr lang="en-US" dirty="0">
                <a:solidFill>
                  <a:srgbClr val="FFC000"/>
                </a:solidFill>
              </a:rPr>
              <a:t>Focal cortical bone destruction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FFC000"/>
                </a:solidFill>
              </a:rPr>
              <a:t> Periosteal new bone formation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FFC000"/>
                </a:solidFill>
              </a:rPr>
              <a:t>Inflammatory changes accompanying the infection may produce soft tissue swelling and focal osteoporosis from hyperemia</a:t>
            </a:r>
          </a:p>
        </p:txBody>
      </p:sp>
    </p:spTree>
    <p:extLst>
      <p:ext uri="{BB962C8B-B14F-4D97-AF65-F5344CB8AC3E}">
        <p14:creationId xmlns:p14="http://schemas.microsoft.com/office/powerpoint/2010/main" val="36365463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7000"/>
                <a:hueMod val="88000"/>
                <a:satMod val="130000"/>
                <a:lumMod val="124000"/>
              </a:schemeClr>
            </a:gs>
            <a:gs pos="100000">
              <a:schemeClr val="bg1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0487C8F-7D6C-4EAF-A9A5-45D8E94F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578DA0F-394A-417D-892B-8253831A2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 descr="A close-up of a finger x-ray&#10;&#10;AI-generated content may be incorrect.">
            <a:extLst>
              <a:ext uri="{FF2B5EF4-FFF2-40B4-BE49-F238E27FC236}">
                <a16:creationId xmlns:a16="http://schemas.microsoft.com/office/drawing/2014/main" id="{6B2A2D65-A099-D4D3-7135-C462E86B2B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3442780" y="643467"/>
            <a:ext cx="530644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3771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FA9CD-BF60-1EC9-5287-1B18641BC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631" y="157163"/>
            <a:ext cx="10279857" cy="6091237"/>
          </a:xfrm>
        </p:spPr>
        <p:txBody>
          <a:bodyPr/>
          <a:lstStyle/>
          <a:p>
            <a:r>
              <a:rPr lang="en-US" dirty="0"/>
              <a:t>In adults, the infection tends to </a:t>
            </a:r>
            <a:r>
              <a:rPr lang="en-US" dirty="0">
                <a:solidFill>
                  <a:srgbClr val="FF0000"/>
                </a:solidFill>
              </a:rPr>
              <a:t>involve the joint space </a:t>
            </a:r>
            <a:r>
              <a:rPr lang="en-US" dirty="0"/>
              <a:t>more often than it does in children, producing not only osteomyelitis but also septic arthritis.</a:t>
            </a:r>
          </a:p>
          <a:p>
            <a:r>
              <a:rPr lang="en-US" dirty="0"/>
              <a:t>Conventional radiographs can take up to 10 days to display the first findings of osteomyelitis</a:t>
            </a:r>
          </a:p>
          <a:p>
            <a:endParaRPr lang="en-US" dirty="0"/>
          </a:p>
          <a:p>
            <a:endParaRPr lang="en-US" dirty="0"/>
          </a:p>
          <a:p>
            <a:endParaRPr lang="en-US"/>
          </a:p>
          <a:p>
            <a:endParaRPr lang="en-US" dirty="0"/>
          </a:p>
          <a:p>
            <a:r>
              <a:rPr lang="en-US" dirty="0"/>
              <a:t>A variety of radionuclide bone scans can demonstrate osteomyelitis, the most specific of which is currently a tagged, </a:t>
            </a:r>
            <a:r>
              <a:rPr lang="en-US" dirty="0">
                <a:solidFill>
                  <a:srgbClr val="FF0000"/>
                </a:solidFill>
              </a:rPr>
              <a:t>white-cell scan </a:t>
            </a:r>
            <a:r>
              <a:rPr lang="en-US" dirty="0"/>
              <a:t>in which a sample of the patient’s white blood cells is removed, tagged with a radioactive isotope </a:t>
            </a:r>
            <a:r>
              <a:rPr lang="en-US" u="sng" dirty="0">
                <a:solidFill>
                  <a:srgbClr val="FFFF00"/>
                </a:solidFill>
              </a:rPr>
              <a:t>(frequently indium), </a:t>
            </a:r>
            <a:r>
              <a:rPr lang="en-US" dirty="0"/>
              <a:t>and injected back into the patient who is then imaged with a camera specific for nuclear studies to detect a site of abnormally increased radioactive tracer uptake.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CCE79BA-F144-016A-0930-2BC343955F66}"/>
              </a:ext>
            </a:extLst>
          </p:cNvPr>
          <p:cNvSpPr/>
          <p:nvPr/>
        </p:nvSpPr>
        <p:spPr>
          <a:xfrm>
            <a:off x="2771775" y="1314450"/>
            <a:ext cx="1335881" cy="528638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FD7F9A-DFEE-66CB-A876-E7A883D2576D}"/>
              </a:ext>
            </a:extLst>
          </p:cNvPr>
          <p:cNvSpPr txBox="1"/>
          <p:nvPr/>
        </p:nvSpPr>
        <p:spPr>
          <a:xfrm>
            <a:off x="4236244" y="1314450"/>
            <a:ext cx="5679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MRI and nuclear medicine studies, are frequently used for earlier diagnosis</a:t>
            </a:r>
          </a:p>
        </p:txBody>
      </p:sp>
    </p:spTree>
    <p:extLst>
      <p:ext uri="{BB962C8B-B14F-4D97-AF65-F5344CB8AC3E}">
        <p14:creationId xmlns:p14="http://schemas.microsoft.com/office/powerpoint/2010/main" val="3329572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869A66C-FC07-A43D-485D-55631659C9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rcRect l="10222" r="-1" b="-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844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216714-58E9-B8BC-A2DC-8614AC17D0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71" r="-1" b="15846"/>
          <a:stretch>
            <a:fillRect/>
          </a:stretch>
        </p:blipFill>
        <p:spPr>
          <a:xfrm>
            <a:off x="4634680" y="10"/>
            <a:ext cx="7560130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26E2FAE-FA60-497B-B2CB-7702C6FF3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598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B3CEA1-88D9-42FB-88ED-1E9807FE6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C6215D9-DB7C-71AD-9D84-0B4C449052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3331359" y="643467"/>
            <a:ext cx="5529282" cy="55710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A6C928E-4252-4F33-8C34-E50A12A31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410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BC220-DD7B-3A47-8973-A5704C18D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92107"/>
          </a:xfrm>
        </p:spPr>
        <p:txBody>
          <a:bodyPr/>
          <a:lstStyle/>
          <a:p>
            <a:r>
              <a:rPr lang="en-US" sz="3200" b="1" i="1" dirty="0"/>
              <a:t>Bones reflect the general metabolic status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81C4B-9C13-B74B-A711-558AB0A933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Osteoblast versus osteoclast                    viable blood supply </a:t>
            </a:r>
          </a:p>
          <a:p>
            <a:r>
              <a:rPr lang="en-US" dirty="0"/>
              <a:t>Collagen versus mineral</a:t>
            </a:r>
          </a:p>
          <a:p>
            <a:r>
              <a:rPr lang="en-US" dirty="0"/>
              <a:t>respond to mechanical forces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9FBD0C6F-F4DA-C1E9-D4AF-3B9E448213D4}"/>
              </a:ext>
            </a:extLst>
          </p:cNvPr>
          <p:cNvSpPr/>
          <p:nvPr/>
        </p:nvSpPr>
        <p:spPr>
          <a:xfrm>
            <a:off x="5134270" y="2186609"/>
            <a:ext cx="1124541" cy="687220"/>
          </a:xfrm>
          <a:prstGeom prst="rightBrace">
            <a:avLst>
              <a:gd name="adj1" fmla="val 8333"/>
              <a:gd name="adj2" fmla="val 26033"/>
            </a:avLst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22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D27CF008-4B18-436D-B2D5-C1346C1243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5"/>
            <a:ext cx="12191695" cy="4730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E22DAD8-5F67-4B73-ADA9-06EF381F7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E4F17063-EDA4-417B-946F-BA357F3B3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3753695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4CEBBA-057F-DCEF-66A9-609B2838EB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635458" y="640081"/>
            <a:ext cx="8495082" cy="3291844"/>
          </a:xfrm>
          <a:prstGeom prst="rect">
            <a:avLst/>
          </a:prstGeom>
          <a:effectLst/>
        </p:spPr>
      </p:pic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D36F3EEA-55D4-4677-80E7-92D00B8F34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55533"/>
            <a:ext cx="12192000" cy="2802467"/>
          </a:xfrm>
          <a:custGeom>
            <a:avLst/>
            <a:gdLst>
              <a:gd name="connsiteX0" fmla="*/ 1 w 12192000"/>
              <a:gd name="connsiteY0" fmla="*/ 0 h 2802467"/>
              <a:gd name="connsiteX1" fmla="*/ 71932 w 12192000"/>
              <a:gd name="connsiteY1" fmla="*/ 12261 h 2802467"/>
              <a:gd name="connsiteX2" fmla="*/ 282848 w 12192000"/>
              <a:gd name="connsiteY2" fmla="*/ 48342 h 2802467"/>
              <a:gd name="connsiteX3" fmla="*/ 436464 w 12192000"/>
              <a:gd name="connsiteY3" fmla="*/ 73565 h 2802467"/>
              <a:gd name="connsiteX4" fmla="*/ 619339 w 12192000"/>
              <a:gd name="connsiteY4" fmla="*/ 100188 h 2802467"/>
              <a:gd name="connsiteX5" fmla="*/ 836351 w 12192000"/>
              <a:gd name="connsiteY5" fmla="*/ 132066 h 2802467"/>
              <a:gd name="connsiteX6" fmla="*/ 1076528 w 12192000"/>
              <a:gd name="connsiteY6" fmla="*/ 165696 h 2802467"/>
              <a:gd name="connsiteX7" fmla="*/ 1347183 w 12192000"/>
              <a:gd name="connsiteY7" fmla="*/ 201077 h 2802467"/>
              <a:gd name="connsiteX8" fmla="*/ 1642223 w 12192000"/>
              <a:gd name="connsiteY8" fmla="*/ 238560 h 2802467"/>
              <a:gd name="connsiteX9" fmla="*/ 1962864 w 12192000"/>
              <a:gd name="connsiteY9" fmla="*/ 276043 h 2802467"/>
              <a:gd name="connsiteX10" fmla="*/ 2304232 w 12192000"/>
              <a:gd name="connsiteY10" fmla="*/ 314226 h 2802467"/>
              <a:gd name="connsiteX11" fmla="*/ 2672421 w 12192000"/>
              <a:gd name="connsiteY11" fmla="*/ 349608 h 2802467"/>
              <a:gd name="connsiteX12" fmla="*/ 3057678 w 12192000"/>
              <a:gd name="connsiteY12" fmla="*/ 383587 h 2802467"/>
              <a:gd name="connsiteX13" fmla="*/ 3464881 w 12192000"/>
              <a:gd name="connsiteY13" fmla="*/ 414415 h 2802467"/>
              <a:gd name="connsiteX14" fmla="*/ 3889152 w 12192000"/>
              <a:gd name="connsiteY14" fmla="*/ 443840 h 2802467"/>
              <a:gd name="connsiteX15" fmla="*/ 4331710 w 12192000"/>
              <a:gd name="connsiteY15" fmla="*/ 471515 h 2802467"/>
              <a:gd name="connsiteX16" fmla="*/ 4558476 w 12192000"/>
              <a:gd name="connsiteY16" fmla="*/ 481323 h 2802467"/>
              <a:gd name="connsiteX17" fmla="*/ 4790118 w 12192000"/>
              <a:gd name="connsiteY17" fmla="*/ 492183 h 2802467"/>
              <a:gd name="connsiteX18" fmla="*/ 5025418 w 12192000"/>
              <a:gd name="connsiteY18" fmla="*/ 502342 h 2802467"/>
              <a:gd name="connsiteX19" fmla="*/ 5261937 w 12192000"/>
              <a:gd name="connsiteY19" fmla="*/ 508998 h 2802467"/>
              <a:gd name="connsiteX20" fmla="*/ 5503332 w 12192000"/>
              <a:gd name="connsiteY20" fmla="*/ 514953 h 2802467"/>
              <a:gd name="connsiteX21" fmla="*/ 5747166 w 12192000"/>
              <a:gd name="connsiteY21" fmla="*/ 521259 h 2802467"/>
              <a:gd name="connsiteX22" fmla="*/ 5995877 w 12192000"/>
              <a:gd name="connsiteY22" fmla="*/ 525462 h 2802467"/>
              <a:gd name="connsiteX23" fmla="*/ 6247026 w 12192000"/>
              <a:gd name="connsiteY23" fmla="*/ 525462 h 2802467"/>
              <a:gd name="connsiteX24" fmla="*/ 6500613 w 12192000"/>
              <a:gd name="connsiteY24" fmla="*/ 527564 h 2802467"/>
              <a:gd name="connsiteX25" fmla="*/ 6756639 w 12192000"/>
              <a:gd name="connsiteY25" fmla="*/ 525462 h 2802467"/>
              <a:gd name="connsiteX26" fmla="*/ 7016322 w 12192000"/>
              <a:gd name="connsiteY26" fmla="*/ 521259 h 2802467"/>
              <a:gd name="connsiteX27" fmla="*/ 7276005 w 12192000"/>
              <a:gd name="connsiteY27" fmla="*/ 517405 h 2802467"/>
              <a:gd name="connsiteX28" fmla="*/ 7539345 w 12192000"/>
              <a:gd name="connsiteY28" fmla="*/ 508998 h 2802467"/>
              <a:gd name="connsiteX29" fmla="*/ 7805124 w 12192000"/>
              <a:gd name="connsiteY29" fmla="*/ 500240 h 2802467"/>
              <a:gd name="connsiteX30" fmla="*/ 8070903 w 12192000"/>
              <a:gd name="connsiteY30" fmla="*/ 490081 h 2802467"/>
              <a:gd name="connsiteX31" fmla="*/ 8339121 w 12192000"/>
              <a:gd name="connsiteY31" fmla="*/ 475719 h 2802467"/>
              <a:gd name="connsiteX32" fmla="*/ 8609776 w 12192000"/>
              <a:gd name="connsiteY32" fmla="*/ 458553 h 2802467"/>
              <a:gd name="connsiteX33" fmla="*/ 8881651 w 12192000"/>
              <a:gd name="connsiteY33" fmla="*/ 442089 h 2802467"/>
              <a:gd name="connsiteX34" fmla="*/ 9153526 w 12192000"/>
              <a:gd name="connsiteY34" fmla="*/ 421070 h 2802467"/>
              <a:gd name="connsiteX35" fmla="*/ 9429058 w 12192000"/>
              <a:gd name="connsiteY35" fmla="*/ 395848 h 2802467"/>
              <a:gd name="connsiteX36" fmla="*/ 9700933 w 12192000"/>
              <a:gd name="connsiteY36" fmla="*/ 370626 h 2802467"/>
              <a:gd name="connsiteX37" fmla="*/ 9977684 w 12192000"/>
              <a:gd name="connsiteY37" fmla="*/ 341550 h 2802467"/>
              <a:gd name="connsiteX38" fmla="*/ 10255655 w 12192000"/>
              <a:gd name="connsiteY38" fmla="*/ 309672 h 2802467"/>
              <a:gd name="connsiteX39" fmla="*/ 10529968 w 12192000"/>
              <a:gd name="connsiteY39" fmla="*/ 276043 h 2802467"/>
              <a:gd name="connsiteX40" fmla="*/ 10807939 w 12192000"/>
              <a:gd name="connsiteY40" fmla="*/ 236808 h 2802467"/>
              <a:gd name="connsiteX41" fmla="*/ 11084690 w 12192000"/>
              <a:gd name="connsiteY41" fmla="*/ 194771 h 2802467"/>
              <a:gd name="connsiteX42" fmla="*/ 11362661 w 12192000"/>
              <a:gd name="connsiteY42" fmla="*/ 153085 h 2802467"/>
              <a:gd name="connsiteX43" fmla="*/ 11639412 w 12192000"/>
              <a:gd name="connsiteY43" fmla="*/ 104392 h 2802467"/>
              <a:gd name="connsiteX44" fmla="*/ 11914945 w 12192000"/>
              <a:gd name="connsiteY44" fmla="*/ 54648 h 2802467"/>
              <a:gd name="connsiteX45" fmla="*/ 12191696 w 12192000"/>
              <a:gd name="connsiteY45" fmla="*/ 2452 h 2802467"/>
              <a:gd name="connsiteX46" fmla="*/ 12191696 w 12192000"/>
              <a:gd name="connsiteY46" fmla="*/ 2236410 h 2802467"/>
              <a:gd name="connsiteX47" fmla="*/ 12192000 w 12192000"/>
              <a:gd name="connsiteY47" fmla="*/ 2236410 h 2802467"/>
              <a:gd name="connsiteX48" fmla="*/ 12192000 w 12192000"/>
              <a:gd name="connsiteY48" fmla="*/ 2802467 h 2802467"/>
              <a:gd name="connsiteX49" fmla="*/ 12191696 w 12192000"/>
              <a:gd name="connsiteY49" fmla="*/ 2802467 h 2802467"/>
              <a:gd name="connsiteX50" fmla="*/ 0 w 12192000"/>
              <a:gd name="connsiteY50" fmla="*/ 2802467 h 2802467"/>
              <a:gd name="connsiteX51" fmla="*/ 0 w 12192000"/>
              <a:gd name="connsiteY51" fmla="*/ 2236410 h 2802467"/>
              <a:gd name="connsiteX52" fmla="*/ 1 w 12192000"/>
              <a:gd name="connsiteY52" fmla="*/ 2236410 h 280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2802467">
                <a:moveTo>
                  <a:pt x="1" y="0"/>
                </a:moveTo>
                <a:lnTo>
                  <a:pt x="71932" y="12261"/>
                </a:lnTo>
                <a:lnTo>
                  <a:pt x="282848" y="48342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3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6"/>
                </a:lnTo>
                <a:lnTo>
                  <a:pt x="2672421" y="349608"/>
                </a:lnTo>
                <a:lnTo>
                  <a:pt x="3057678" y="383587"/>
                </a:lnTo>
                <a:lnTo>
                  <a:pt x="3464881" y="414415"/>
                </a:lnTo>
                <a:lnTo>
                  <a:pt x="3889152" y="443840"/>
                </a:lnTo>
                <a:lnTo>
                  <a:pt x="4331710" y="471515"/>
                </a:lnTo>
                <a:lnTo>
                  <a:pt x="4558476" y="481323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6" y="521259"/>
                </a:lnTo>
                <a:lnTo>
                  <a:pt x="5995877" y="525462"/>
                </a:lnTo>
                <a:lnTo>
                  <a:pt x="6247026" y="525462"/>
                </a:lnTo>
                <a:lnTo>
                  <a:pt x="6500613" y="527564"/>
                </a:lnTo>
                <a:lnTo>
                  <a:pt x="6756639" y="525462"/>
                </a:lnTo>
                <a:lnTo>
                  <a:pt x="7016322" y="521259"/>
                </a:lnTo>
                <a:lnTo>
                  <a:pt x="7276005" y="517405"/>
                </a:lnTo>
                <a:lnTo>
                  <a:pt x="7539345" y="508998"/>
                </a:lnTo>
                <a:lnTo>
                  <a:pt x="7805124" y="500240"/>
                </a:lnTo>
                <a:lnTo>
                  <a:pt x="8070903" y="490081"/>
                </a:lnTo>
                <a:lnTo>
                  <a:pt x="8339121" y="475719"/>
                </a:lnTo>
                <a:lnTo>
                  <a:pt x="8609776" y="458553"/>
                </a:lnTo>
                <a:lnTo>
                  <a:pt x="8881651" y="442089"/>
                </a:lnTo>
                <a:lnTo>
                  <a:pt x="9153526" y="421070"/>
                </a:lnTo>
                <a:lnTo>
                  <a:pt x="9429058" y="395848"/>
                </a:lnTo>
                <a:lnTo>
                  <a:pt x="9700933" y="370626"/>
                </a:lnTo>
                <a:lnTo>
                  <a:pt x="9977684" y="341550"/>
                </a:lnTo>
                <a:lnTo>
                  <a:pt x="10255655" y="309672"/>
                </a:lnTo>
                <a:lnTo>
                  <a:pt x="10529968" y="276043"/>
                </a:lnTo>
                <a:lnTo>
                  <a:pt x="10807939" y="236808"/>
                </a:lnTo>
                <a:lnTo>
                  <a:pt x="11084690" y="194771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236410"/>
                </a:lnTo>
                <a:lnTo>
                  <a:pt x="12192000" y="2236410"/>
                </a:lnTo>
                <a:lnTo>
                  <a:pt x="12192000" y="2802467"/>
                </a:lnTo>
                <a:lnTo>
                  <a:pt x="12191696" y="2802467"/>
                </a:lnTo>
                <a:lnTo>
                  <a:pt x="0" y="2802467"/>
                </a:lnTo>
                <a:lnTo>
                  <a:pt x="0" y="2236410"/>
                </a:lnTo>
                <a:lnTo>
                  <a:pt x="1" y="223641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F6BB09-02E9-FB44-2CBC-847CE789D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916" y="4854346"/>
            <a:ext cx="9149350" cy="86802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Joint</a:t>
            </a:r>
          </a:p>
        </p:txBody>
      </p:sp>
    </p:spTree>
    <p:extLst>
      <p:ext uri="{BB962C8B-B14F-4D97-AF65-F5344CB8AC3E}">
        <p14:creationId xmlns:p14="http://schemas.microsoft.com/office/powerpoint/2010/main" val="3188447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214</TotalTime>
  <Words>1055</Words>
  <Application>Microsoft Office PowerPoint</Application>
  <PresentationFormat>Widescreen</PresentationFormat>
  <Paragraphs>136</Paragraphs>
  <Slides>44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Algerian</vt:lpstr>
      <vt:lpstr>Angsana New</vt:lpstr>
      <vt:lpstr>Aptos</vt:lpstr>
      <vt:lpstr>Century Gothic</vt:lpstr>
      <vt:lpstr>Courier New</vt:lpstr>
      <vt:lpstr>Wingdings</vt:lpstr>
      <vt:lpstr>Wingdings 3</vt:lpstr>
      <vt:lpstr>Ion</vt:lpstr>
      <vt:lpstr>In the name of god</vt:lpstr>
      <vt:lpstr>PowerPoint Presentation</vt:lpstr>
      <vt:lpstr>CONVENTIONAL RADIOGRAPHY, CT, AND MRI IN BONE IMAGING</vt:lpstr>
      <vt:lpstr>PowerPoint Presentation</vt:lpstr>
      <vt:lpstr>PowerPoint Presentation</vt:lpstr>
      <vt:lpstr>PowerPoint Presentation</vt:lpstr>
      <vt:lpstr>PowerPoint Presentation</vt:lpstr>
      <vt:lpstr>Bones reflect the general metabolic status </vt:lpstr>
      <vt:lpstr>Joint</vt:lpstr>
      <vt:lpstr>Bone Density</vt:lpstr>
      <vt:lpstr>PowerPoint Presentation</vt:lpstr>
      <vt:lpstr>INCREASE BONE DENSITY</vt:lpstr>
      <vt:lpstr>PowerPoint Presentation</vt:lpstr>
      <vt:lpstr>Bone scan</vt:lpstr>
      <vt:lpstr>Avascular Necrosis of Bone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Paget Disease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Some of the findings of hyperparathyroidism on conventional radio graphs include:</vt:lpstr>
      <vt:lpstr>PowerPoint Presentation</vt:lpstr>
      <vt:lpstr>Osteolytic Metastatic Disease</vt:lpstr>
      <vt:lpstr>On conventional radiographs, the classical findings of osteolytic metastases include: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Myeloma</vt:lpstr>
      <vt:lpstr>PowerPoint Presentation</vt:lpstr>
      <vt:lpstr>PowerPoint Presentation</vt:lpstr>
      <vt:lpstr>Osteomyelitis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sina abdkarimi</dc:creator>
  <cp:lastModifiedBy>sina abdkarimi</cp:lastModifiedBy>
  <cp:revision>2</cp:revision>
  <dcterms:created xsi:type="dcterms:W3CDTF">2025-11-01T20:29:10Z</dcterms:created>
  <dcterms:modified xsi:type="dcterms:W3CDTF">2025-12-14T03:50:22Z</dcterms:modified>
</cp:coreProperties>
</file>