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57" r:id="rId6"/>
    <p:sldId id="260" r:id="rId7"/>
    <p:sldId id="258" r:id="rId8"/>
    <p:sldId id="261" r:id="rId9"/>
    <p:sldId id="286" r:id="rId10"/>
    <p:sldId id="287" r:id="rId11"/>
    <p:sldId id="292" r:id="rId12"/>
    <p:sldId id="288" r:id="rId13"/>
    <p:sldId id="289" r:id="rId14"/>
    <p:sldId id="290" r:id="rId15"/>
    <p:sldId id="291" r:id="rId16"/>
    <p:sldId id="29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350"/>
    <a:srgbClr val="0C4360"/>
    <a:srgbClr val="1B6872"/>
    <a:srgbClr val="63B7C6"/>
    <a:srgbClr val="002136"/>
    <a:srgbClr val="0C75AC"/>
    <a:srgbClr val="002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7F9013-81B9-4D40-83CA-035EA708EADB}" v="23" dt="2025-06-11T04:43:51.2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2FF6B6-4F8A-40F7-B5F4-FC3996824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10A999-F365-48DF-976A-0517FE045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5457B-CDAE-4DEB-AEC8-C82DE2312E37}" type="datetimeFigureOut">
              <a:rPr lang="en-US" smtClean="0"/>
              <a:t>11/9/2025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35C90-ADBF-4B9E-BE88-E1C8F83EB4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06A01-6D0A-45EF-A584-05A3361D66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1430A-4AA4-45C8-AC23-CD6B61C41A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8:14.2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2703 0 0,'0'0'760'0'0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9:47.79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72 47 455 0 0,'0'0'6979'0'0,"-1"-1"-6628"0"0,-12-10 522 0 0,9 7-538 0 0,-1 0-1 0 0,0 0 1 0 0,-7-5 0 0 0,10 8 291 0 0,-1 1-579 0 0,1-1 1 0 0,0 1-1 0 0,-1-1 0 0 0,1 0 0 0 0,-1 0 0 0 0,1 0 0 0 0,0 0 1 0 0,-1 0-1 0 0,1 0 0 0 0,-2-3 0 0 0,2 4-215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9:48.09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3967 0 0,'0'0'4312'0'0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9:48.90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28 1839 0 0,'0'0'5736'0'0,"-5"-10"-4625"0"0,1-8-1815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9:49.35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80 90 4143 0 0,'0'0'319'0'0,"-1"-1"-210"0"0,-4-20 879 0 0,3 13-239 0 0,0 0 0 0 0,-1 1 0 0 0,-4-12 0 0 0,6 18-586 0 0,0-1-72 0 0,-1 0 1 0 0,0 0-1 0 0,0 0 0 0 0,0 1 1 0 0,-1-1-1 0 0,1 1 0 0 0,0-1 1 0 0,-1 1-1 0 0,-4-2 0 0 0,-13-3 341 0 0,18 5-370 0 0,-9 3-1126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9:50.8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103 137 3223 0 0,'-37'-65'348'0'0,"23"37"5903"0"0,10 23-6147 0 0,-1 1 0 0 0,1-1 0 0 0,-1 1 0 0 0,0-1 1 0 0,0 1-1 0 0,-7-4 0 0 0,0 0-1090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9:51.29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16 212 8231 0 0,'0'-2'375'0'0,"8"-38"146"0"0,-5 26-275 0 0,-1 0 1 0 0,0 0-1 0 0,0 0 0 0 0,-1-16 0 0 0,-1 25-157 0 0,-1-1 0 0 0,1 1 0 0 0,-1 0 0 0 0,0-1 0 0 0,0 1 0 0 0,-1 0 0 0 0,1 0 0 0 0,-1 0 0 0 0,0 0 0 0 0,-1 0 1 0 0,1 0-1 0 0,-1 1 0 0 0,-6-8 0 0 0,3 7-913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8:14.4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98 85 7311 0 0,'-21'-15'396'0'0,"-23"-22"0"0"0,25 19-318 0 0,17 15-42 0 0,0 1 202 0 0,1 1-138 0 0,-6-6-98 0 0,5 5-104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8:15.43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43 18 919 0 0,'0'0'539'0'0,"-2"-1"-34"0"0,-26-6 1291 0 0,26 6-1702 0 0,-6-6-246 0 0,6 5-739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8:20.0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 82 5527 0 0,'-5'-7'200'0'0,"2"2"-100"0"0,0 0 0 0 0,1-1 0 0 0,-5-10 0 0 0,-4-26-1010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8:20.6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4375 0 0,'0'0'424'0'0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8:20.79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3655 0 0,'0'0'1584'0'0,"11"6"-2960"0"0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9:26.75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63 73 1951 0 0,'0'0'84'0'0,"3"0"-26"0"0,14-2-48 0 0,-10-4-10 0 0,-2-8 0 0 0,-2 2 0 0 0,-2 9 506 0 0,5-19-1653 0 0,-8 8 9639 0 0,-6 26-8079 0 0,-7 16 303 0 0,9-18-285 0 0,0 1 0 0 0,0-1 1 0 0,-1 0-1 0 0,-12 14 0 0 0,18-23-197 0 0,-2 2-34 0 0,1 0 0 0 0,0 0 1 0 0,-1 0-1 0 0,0 0 1 0 0,0-1-1 0 0,-4 4 0 0 0,-2 2-61 0 0,8-7-219 0 0,0 9-2473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9:46.17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37 13 1839 0 0,'-18'-7'160'0'0,"0"2"7527"0"0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6-10T21:29:46.93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29 37 1839 0 0,'0'0'83'0'0,"-1"-1"-6"0"0,-14-11 7039 0 0,14 11-7041 0 0,-3-4-4 0 0,3 3 14 0 0,0 1-26 0 0,-4-11-1897 0 0,5 10 1104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B78EA-28CE-41D8-9043-90E391E5F567}" type="datetimeFigureOut">
              <a:rPr lang="en-US" noProof="0" smtClean="0"/>
              <a:t>11/9/2025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D747-9380-41EE-9946-EC9EC0CA5D1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277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A15AFD-4983-47DD-9ED0-D3B27E5A096F}"/>
              </a:ext>
            </a:extLst>
          </p:cNvPr>
          <p:cNvGrpSpPr/>
          <p:nvPr userDrawn="1"/>
        </p:nvGrpSpPr>
        <p:grpSpPr>
          <a:xfrm>
            <a:off x="-1604709" y="-3756"/>
            <a:ext cx="13796710" cy="6861756"/>
            <a:chOff x="-1604709" y="-3756"/>
            <a:chExt cx="13796710" cy="68617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22D5E2-E9B4-4180-98B8-4E514C9ADB28}"/>
                </a:ext>
              </a:extLst>
            </p:cNvPr>
            <p:cNvGrpSpPr/>
            <p:nvPr/>
          </p:nvGrpSpPr>
          <p:grpSpPr>
            <a:xfrm>
              <a:off x="-16298" y="0"/>
              <a:ext cx="12208299" cy="6858000"/>
              <a:chOff x="-16298" y="0"/>
              <a:chExt cx="12208299" cy="68580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1E10E1E-5268-4F03-BA64-07E19DE26739}"/>
                  </a:ext>
                </a:extLst>
              </p:cNvPr>
              <p:cNvSpPr/>
              <p:nvPr/>
            </p:nvSpPr>
            <p:spPr>
              <a:xfrm flipH="1">
                <a:off x="-16297" y="0"/>
                <a:ext cx="12208298" cy="6858000"/>
              </a:xfrm>
              <a:custGeom>
                <a:avLst/>
                <a:gdLst>
                  <a:gd name="connsiteX0" fmla="*/ 8574289 w 12208298"/>
                  <a:gd name="connsiteY0" fmla="*/ 0 h 6858000"/>
                  <a:gd name="connsiteX1" fmla="*/ 0 w 12208298"/>
                  <a:gd name="connsiteY1" fmla="*/ 0 h 6858000"/>
                  <a:gd name="connsiteX2" fmla="*/ 0 w 12208298"/>
                  <a:gd name="connsiteY2" fmla="*/ 6858000 h 6858000"/>
                  <a:gd name="connsiteX3" fmla="*/ 532109 w 12208298"/>
                  <a:gd name="connsiteY3" fmla="*/ 6858000 h 6858000"/>
                  <a:gd name="connsiteX4" fmla="*/ 11495317 w 12208298"/>
                  <a:gd name="connsiteY4" fmla="*/ 6858000 h 6858000"/>
                  <a:gd name="connsiteX5" fmla="*/ 12208298 w 12208298"/>
                  <a:gd name="connsiteY5" fmla="*/ 6858000 h 6858000"/>
                  <a:gd name="connsiteX6" fmla="*/ 12208298 w 12208298"/>
                  <a:gd name="connsiteY6" fmla="*/ 3146781 h 6858000"/>
                  <a:gd name="connsiteX7" fmla="*/ 10353284 w 12208298"/>
                  <a:gd name="connsiteY7" fmla="*/ 1291767 h 6858000"/>
                  <a:gd name="connsiteX8" fmla="*/ 9866056 w 12208298"/>
                  <a:gd name="connsiteY8" fmla="*/ 129176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8298" h="6858000">
                    <a:moveTo>
                      <a:pt x="8574289" y="0"/>
                    </a:moveTo>
                    <a:lnTo>
                      <a:pt x="0" y="0"/>
                    </a:lnTo>
                    <a:lnTo>
                      <a:pt x="0" y="6858000"/>
                    </a:lnTo>
                    <a:lnTo>
                      <a:pt x="532109" y="6858000"/>
                    </a:lnTo>
                    <a:lnTo>
                      <a:pt x="11495317" y="6858000"/>
                    </a:lnTo>
                    <a:lnTo>
                      <a:pt x="12208298" y="6858000"/>
                    </a:lnTo>
                    <a:lnTo>
                      <a:pt x="12208298" y="3146781"/>
                    </a:lnTo>
                    <a:lnTo>
                      <a:pt x="10353284" y="1291767"/>
                    </a:lnTo>
                    <a:lnTo>
                      <a:pt x="9866056" y="1291767"/>
                    </a:lnTo>
                    <a:close/>
                  </a:path>
                </a:pathLst>
              </a:custGeom>
              <a:solidFill>
                <a:schemeClr val="accent2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989C45D-BDFF-418F-BE79-03FF70015770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pattFill prst="wdDnDiag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8DCD5806-2A2F-4ABF-8057-245681C498E6}"/>
                  </a:ext>
                </a:extLst>
              </p:cNvPr>
              <p:cNvSpPr/>
              <p:nvPr/>
            </p:nvSpPr>
            <p:spPr>
              <a:xfrm rot="16200000" flipH="1" flipV="1">
                <a:off x="24625" y="-4746"/>
                <a:ext cx="2819399" cy="282889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8" name="Right Triangle 17">
                <a:extLst>
                  <a:ext uri="{FF2B5EF4-FFF2-40B4-BE49-F238E27FC236}">
                    <a16:creationId xmlns:a16="http://schemas.microsoft.com/office/drawing/2014/main" id="{3A93038F-E9E4-4FFD-B3DF-28DB7C2C1490}"/>
                  </a:ext>
                </a:extLst>
              </p:cNvPr>
              <p:cNvSpPr/>
              <p:nvPr/>
            </p:nvSpPr>
            <p:spPr>
              <a:xfrm rot="16200000" flipH="1" flipV="1">
                <a:off x="4418" y="-4422"/>
                <a:ext cx="2627088" cy="2635933"/>
              </a:xfrm>
              <a:prstGeom prst="rtTriangle">
                <a:avLst/>
              </a:prstGeom>
              <a:pattFill prst="dkHorz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9" name="Right Triangle 18">
                <a:extLst>
                  <a:ext uri="{FF2B5EF4-FFF2-40B4-BE49-F238E27FC236}">
                    <a16:creationId xmlns:a16="http://schemas.microsoft.com/office/drawing/2014/main" id="{5DEA1E02-BBD0-4AE3-AF22-433B90272178}"/>
                  </a:ext>
                </a:extLst>
              </p:cNvPr>
              <p:cNvSpPr/>
              <p:nvPr/>
            </p:nvSpPr>
            <p:spPr>
              <a:xfrm rot="16200000" flipH="1" flipV="1">
                <a:off x="-12263" y="-4034"/>
                <a:ext cx="2397087" cy="2405158"/>
              </a:xfrm>
              <a:prstGeom prst="rtTriangle">
                <a:avLst/>
              </a:prstGeom>
              <a:solidFill>
                <a:schemeClr val="accent2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27A677-9ACB-4264-B148-4806678FB83F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E3AAB79D-382D-4A95-965E-526B6A681DA7}"/>
                </a:ext>
              </a:extLst>
            </p:cNvPr>
            <p:cNvSpPr/>
            <p:nvPr/>
          </p:nvSpPr>
          <p:spPr>
            <a:xfrm rot="18900000" flipH="1">
              <a:off x="-1604709" y="1397837"/>
              <a:ext cx="3211378" cy="3211378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A22127-2B4A-4B15-B0A9-F019A30347A1}"/>
                </a:ext>
              </a:extLst>
            </p:cNvPr>
            <p:cNvSpPr/>
            <p:nvPr/>
          </p:nvSpPr>
          <p:spPr>
            <a:xfrm rot="18900000">
              <a:off x="-861777" y="-3756"/>
              <a:ext cx="2676646" cy="1356876"/>
            </a:xfrm>
            <a:custGeom>
              <a:avLst/>
              <a:gdLst>
                <a:gd name="connsiteX0" fmla="*/ 1319770 w 2676646"/>
                <a:gd name="connsiteY0" fmla="*/ 0 h 1356876"/>
                <a:gd name="connsiteX1" fmla="*/ 2676646 w 2676646"/>
                <a:gd name="connsiteY1" fmla="*/ 1356876 h 1356876"/>
                <a:gd name="connsiteX2" fmla="*/ 0 w 2676646"/>
                <a:gd name="connsiteY2" fmla="*/ 1356876 h 1356876"/>
                <a:gd name="connsiteX3" fmla="*/ 0 w 2676646"/>
                <a:gd name="connsiteY3" fmla="*/ 1319770 h 13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646" h="1356876">
                  <a:moveTo>
                    <a:pt x="1319770" y="0"/>
                  </a:moveTo>
                  <a:lnTo>
                    <a:pt x="2676646" y="1356876"/>
                  </a:lnTo>
                  <a:lnTo>
                    <a:pt x="0" y="1356876"/>
                  </a:lnTo>
                  <a:lnTo>
                    <a:pt x="0" y="1319770"/>
                  </a:lnTo>
                  <a:close/>
                </a:path>
              </a:pathLst>
            </a:custGeom>
            <a:pattFill prst="wdUpDiag">
              <a:fgClr>
                <a:schemeClr val="accent2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F04D9FDC-1B67-4254-9535-CD32E81F0C3E}"/>
                </a:ext>
              </a:extLst>
            </p:cNvPr>
            <p:cNvSpPr/>
            <p:nvPr/>
          </p:nvSpPr>
          <p:spPr>
            <a:xfrm rot="13500000">
              <a:off x="-1226102" y="1737462"/>
              <a:ext cx="2416016" cy="2416016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A86C4EA-4CF8-4531-845D-4FCB1E2F7422}"/>
                </a:ext>
              </a:extLst>
            </p:cNvPr>
            <p:cNvGrpSpPr/>
            <p:nvPr/>
          </p:nvGrpSpPr>
          <p:grpSpPr>
            <a:xfrm>
              <a:off x="-760406" y="4672937"/>
              <a:ext cx="1520812" cy="1520812"/>
              <a:chOff x="-1604709" y="3012880"/>
              <a:chExt cx="3211378" cy="321137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101B195-C112-4D20-8D19-4D22479B150D}"/>
                  </a:ext>
                </a:extLst>
              </p:cNvPr>
              <p:cNvSpPr/>
              <p:nvPr/>
            </p:nvSpPr>
            <p:spPr>
              <a:xfrm rot="18900000" flipH="1">
                <a:off x="-1604709" y="3012880"/>
                <a:ext cx="3211378" cy="3211378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4" name="Freeform: Shape 12">
                <a:extLst>
                  <a:ext uri="{FF2B5EF4-FFF2-40B4-BE49-F238E27FC236}">
                    <a16:creationId xmlns:a16="http://schemas.microsoft.com/office/drawing/2014/main" id="{CA755F1F-9955-4CBB-8F34-F7801CA44CE7}"/>
                  </a:ext>
                </a:extLst>
              </p:cNvPr>
              <p:cNvSpPr/>
              <p:nvPr/>
            </p:nvSpPr>
            <p:spPr>
              <a:xfrm rot="13500000">
                <a:off x="-1226102" y="3352505"/>
                <a:ext cx="2416016" cy="2416016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wdDn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2">
                    <a:lumMod val="50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61488" y="2395728"/>
            <a:ext cx="7077456" cy="1243584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6600" b="1" dirty="0">
                <a:solidFill>
                  <a:schemeClr val="accent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D2DEF0-A0B0-4CFE-B67D-A9D75E236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488" y="3721608"/>
            <a:ext cx="7077456" cy="86868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GB" sz="1800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36959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796BFF-6E5F-4DE7-B193-F501FC094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78622754-CA4D-4C27-A37F-B26E7B4C9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959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ategor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6D00E6B4-1CBE-404E-B943-5F1832320C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212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7CD59BFD-62BE-4E33-92A5-B84A2A9A8D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2230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0DC5978-55B8-421D-91B4-29F8210A7B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248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BE3FB8C3-2C7E-4C59-8BD5-53FA2772DB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0266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FD8FA9DA-C36B-4889-B88F-28B5829E5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954283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894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05F72315-51A9-431C-B80A-45E4FB1D6B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3912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883D1F0C-34F1-46E1-B178-E4AB82B1463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07930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7202A849-DF14-40E7-B38D-1185F72603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51948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CCFC1ADF-AC11-4CCD-AC2D-478B6FFEA5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95965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4CB326-DA0E-488E-B236-7017E8438FBB}"/>
              </a:ext>
            </a:extLst>
          </p:cNvPr>
          <p:cNvCxnSpPr/>
          <p:nvPr userDrawn="1"/>
        </p:nvCxnSpPr>
        <p:spPr>
          <a:xfrm>
            <a:off x="1242354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366B533-7212-4A36-9CE2-D6302E721F8F}"/>
              </a:ext>
            </a:extLst>
          </p:cNvPr>
          <p:cNvCxnSpPr/>
          <p:nvPr userDrawn="1"/>
        </p:nvCxnSpPr>
        <p:spPr>
          <a:xfrm>
            <a:off x="3486372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7474CD-E230-4E14-8274-5E20F673F401}"/>
              </a:ext>
            </a:extLst>
          </p:cNvPr>
          <p:cNvCxnSpPr/>
          <p:nvPr userDrawn="1"/>
        </p:nvCxnSpPr>
        <p:spPr>
          <a:xfrm>
            <a:off x="5730390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F71FCE-6F39-4D2F-82BE-7D9F1D2ED59F}"/>
              </a:ext>
            </a:extLst>
          </p:cNvPr>
          <p:cNvCxnSpPr/>
          <p:nvPr userDrawn="1"/>
        </p:nvCxnSpPr>
        <p:spPr>
          <a:xfrm>
            <a:off x="7974408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E97AC7A-17D9-4F42-9DD0-94FE4FC6BF19}"/>
              </a:ext>
            </a:extLst>
          </p:cNvPr>
          <p:cNvCxnSpPr/>
          <p:nvPr userDrawn="1"/>
        </p:nvCxnSpPr>
        <p:spPr>
          <a:xfrm>
            <a:off x="10218425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76266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3 Sec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642D3CE0-C3B4-4F3F-A650-AB452B3AD4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4169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DBED2BB0-CDAD-40EE-8B35-C66DF45EE2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4624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4745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94020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2486826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0B3A574-7940-4E35-857E-5CA35A591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10087" y="1444649"/>
            <a:ext cx="7548513" cy="457907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0650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015C605-1D30-48BC-A0D6-3B11AF56C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4290" y="1444649"/>
            <a:ext cx="7694310" cy="457907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2989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4494CD2-CCDD-0248-96F8-741002C44255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07077B00-C1EE-7241-B441-7814F92A7EDF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3A1AEBC4-637E-F64C-9192-69AC4BB26D0C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669A7039-C54C-8E46-9A8B-DDB2547D989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4F173B32-87BB-9A40-8C91-4C1EED2B7ABF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AC87F4E-12B5-1B42-AFD2-4DB39B7645C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03DD8765-59DF-A045-ADB5-E39FAEE153A0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B34B796C-A407-7B4D-B4F0-E58A44FE8DB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CBE3FDC9-67CB-FA42-B127-A36BFF4678BB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1E902BFF-CA8F-D745-A819-A7BB38B3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2304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7FF9D7-8545-4547-AC77-A0421EEB9B99}"/>
              </a:ext>
            </a:extLst>
          </p:cNvPr>
          <p:cNvGrpSpPr/>
          <p:nvPr userDrawn="1"/>
        </p:nvGrpSpPr>
        <p:grpSpPr>
          <a:xfrm>
            <a:off x="0" y="0"/>
            <a:ext cx="6881966" cy="6858876"/>
            <a:chOff x="-5321" y="1096"/>
            <a:chExt cx="5924073" cy="5904197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8DCD5806-2A2F-4ABF-8057-245681C498E6}"/>
                </a:ext>
              </a:extLst>
            </p:cNvPr>
            <p:cNvSpPr/>
            <p:nvPr userDrawn="1"/>
          </p:nvSpPr>
          <p:spPr>
            <a:xfrm rot="16200000" flipH="1" flipV="1">
              <a:off x="4618" y="-8842"/>
              <a:ext cx="5904196" cy="592407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3A93038F-E9E4-4FFD-B3DF-28DB7C2C1490}"/>
                </a:ext>
              </a:extLst>
            </p:cNvPr>
            <p:cNvSpPr/>
            <p:nvPr userDrawn="1"/>
          </p:nvSpPr>
          <p:spPr>
            <a:xfrm rot="16200000" flipH="1" flipV="1">
              <a:off x="3941" y="-8164"/>
              <a:ext cx="5501471" cy="5519993"/>
            </a:xfrm>
            <a:prstGeom prst="rtTriangle">
              <a:avLst/>
            </a:prstGeom>
            <a:pattFill prst="dkHorz">
              <a:fgClr>
                <a:schemeClr val="accent1"/>
              </a:fgClr>
              <a:bgClr>
                <a:schemeClr val="accen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5DEA1E02-BBD0-4AE3-AF22-433B90272178}"/>
                </a:ext>
              </a:extLst>
            </p:cNvPr>
            <p:cNvSpPr/>
            <p:nvPr userDrawn="1"/>
          </p:nvSpPr>
          <p:spPr>
            <a:xfrm rot="16200000" flipH="1" flipV="1">
              <a:off x="3131" y="-7355"/>
              <a:ext cx="5019818" cy="5036720"/>
            </a:xfrm>
            <a:prstGeom prst="rtTriangl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217242" y="2807208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236386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360242" y="3429000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024DCDB-C6BF-455E-AAB8-EAF9DAB302A1}"/>
              </a:ext>
            </a:extLst>
          </p:cNvPr>
          <p:cNvSpPr/>
          <p:nvPr userDrawn="1"/>
        </p:nvSpPr>
        <p:spPr>
          <a:xfrm rot="13500000">
            <a:off x="-729899" y="-1215856"/>
            <a:ext cx="6043521" cy="8427077"/>
          </a:xfrm>
          <a:custGeom>
            <a:avLst/>
            <a:gdLst>
              <a:gd name="connsiteX0" fmla="*/ 6043521 w 6043521"/>
              <a:gd name="connsiteY0" fmla="*/ 4267535 h 8427077"/>
              <a:gd name="connsiteX1" fmla="*/ 1883979 w 6043521"/>
              <a:gd name="connsiteY1" fmla="*/ 8427077 h 8427077"/>
              <a:gd name="connsiteX2" fmla="*/ 0 w 6043521"/>
              <a:gd name="connsiteY2" fmla="*/ 8427077 h 8427077"/>
              <a:gd name="connsiteX3" fmla="*/ 0 w 6043521"/>
              <a:gd name="connsiteY3" fmla="*/ 1775986 h 8427077"/>
              <a:gd name="connsiteX4" fmla="*/ 1775985 w 6043521"/>
              <a:gd name="connsiteY4" fmla="*/ 0 h 842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8427077">
                <a:moveTo>
                  <a:pt x="6043521" y="4267535"/>
                </a:moveTo>
                <a:lnTo>
                  <a:pt x="1883979" y="8427077"/>
                </a:lnTo>
                <a:lnTo>
                  <a:pt x="0" y="8427077"/>
                </a:lnTo>
                <a:lnTo>
                  <a:pt x="0" y="1775986"/>
                </a:lnTo>
                <a:lnTo>
                  <a:pt x="177598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AFB47A-5D51-4F9C-B01B-977CE5E3C093}"/>
              </a:ext>
            </a:extLst>
          </p:cNvPr>
          <p:cNvSpPr/>
          <p:nvPr userDrawn="1"/>
        </p:nvSpPr>
        <p:spPr>
          <a:xfrm rot="13500000">
            <a:off x="-1145231" y="-2123853"/>
            <a:ext cx="6043521" cy="9008880"/>
          </a:xfrm>
          <a:custGeom>
            <a:avLst/>
            <a:gdLst>
              <a:gd name="connsiteX0" fmla="*/ 6043521 w 6043521"/>
              <a:gd name="connsiteY0" fmla="*/ 4849338 h 9008880"/>
              <a:gd name="connsiteX1" fmla="*/ 1883979 w 6043521"/>
              <a:gd name="connsiteY1" fmla="*/ 9008880 h 9008880"/>
              <a:gd name="connsiteX2" fmla="*/ 0 w 6043521"/>
              <a:gd name="connsiteY2" fmla="*/ 9008880 h 9008880"/>
              <a:gd name="connsiteX3" fmla="*/ 0 w 6043521"/>
              <a:gd name="connsiteY3" fmla="*/ 1194182 h 9008880"/>
              <a:gd name="connsiteX4" fmla="*/ 1194182 w 6043521"/>
              <a:gd name="connsiteY4" fmla="*/ 0 h 900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9008880">
                <a:moveTo>
                  <a:pt x="6043521" y="4849338"/>
                </a:moveTo>
                <a:lnTo>
                  <a:pt x="1883979" y="9008880"/>
                </a:lnTo>
                <a:lnTo>
                  <a:pt x="0" y="9008880"/>
                </a:lnTo>
                <a:lnTo>
                  <a:pt x="0" y="1194182"/>
                </a:lnTo>
                <a:lnTo>
                  <a:pt x="1194182" y="0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97A4FF-7390-4173-8ACD-6CF7145AACEC}"/>
              </a:ext>
            </a:extLst>
          </p:cNvPr>
          <p:cNvSpPr/>
          <p:nvPr userDrawn="1"/>
        </p:nvSpPr>
        <p:spPr>
          <a:xfrm rot="18900000" flipH="1">
            <a:off x="-2681153" y="-465959"/>
            <a:ext cx="8639119" cy="5739762"/>
          </a:xfrm>
          <a:custGeom>
            <a:avLst/>
            <a:gdLst>
              <a:gd name="connsiteX0" fmla="*/ 3789781 w 8639119"/>
              <a:gd name="connsiteY0" fmla="*/ 0 h 5739762"/>
              <a:gd name="connsiteX1" fmla="*/ 0 w 8639119"/>
              <a:gd name="connsiteY1" fmla="*/ 3789782 h 5739762"/>
              <a:gd name="connsiteX2" fmla="*/ 0 w 8639119"/>
              <a:gd name="connsiteY2" fmla="*/ 5739761 h 5739762"/>
              <a:gd name="connsiteX3" fmla="*/ 7748695 w 8639119"/>
              <a:gd name="connsiteY3" fmla="*/ 5739762 h 5739762"/>
              <a:gd name="connsiteX4" fmla="*/ 8639119 w 8639119"/>
              <a:gd name="connsiteY4" fmla="*/ 4849338 h 573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9119" h="5739762">
                <a:moveTo>
                  <a:pt x="3789781" y="0"/>
                </a:moveTo>
                <a:lnTo>
                  <a:pt x="0" y="3789782"/>
                </a:lnTo>
                <a:lnTo>
                  <a:pt x="0" y="5739761"/>
                </a:lnTo>
                <a:lnTo>
                  <a:pt x="7748695" y="5739762"/>
                </a:lnTo>
                <a:lnTo>
                  <a:pt x="8639119" y="4849338"/>
                </a:lnTo>
                <a:close/>
              </a:path>
            </a:pathLst>
          </a:custGeom>
          <a:solidFill>
            <a:schemeClr val="accent1">
              <a:lumMod val="50000"/>
              <a:alpha val="5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1851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2838D16-809E-4EB1-8C0C-0E63D81391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EB333-94B4-4E53-9019-D584810903BB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9B9489-0CD9-4DB7-AC82-6E7867F91403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A55D1C76-C591-4FA5-9780-87AB6B37C0FA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DC1D12-670F-4235-8791-FA8C2B330871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569CF-FDAC-47C4-A0F5-296F7117C398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8D0C72-2B2C-4C85-A091-157853C71784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25334A-5FE3-4DDA-8D32-4796CCFCAA74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8818DF1-D7FD-4C0F-875D-7A07E8F75C06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9BB384-9E14-4CEA-82C1-21837229D3EF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62A81A-959D-4EAB-90ED-DB20759BB39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B9E28C-9422-42BD-AECE-29B44B5D63E2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72239B-C46D-4458-BB4B-DDB12FAB0172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C8A2A1A-1FB9-4CA1-B74E-B293187E51AA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2B18BA-6B43-40FA-A23B-D894D6AB468B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6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text styles</a:t>
            </a:r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0F332671-6296-47C8-BF26-B2D962F5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72A652-7229-2B42-B87B-298C31D6F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</p:spTree>
    <p:extLst>
      <p:ext uri="{BB962C8B-B14F-4D97-AF65-F5344CB8AC3E}">
        <p14:creationId xmlns:p14="http://schemas.microsoft.com/office/powerpoint/2010/main" val="167519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lt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9318B2B-E019-4078-9EF0-C9D6281AE31B}"/>
              </a:ext>
            </a:extLst>
          </p:cNvPr>
          <p:cNvGrpSpPr/>
          <p:nvPr userDrawn="1"/>
        </p:nvGrpSpPr>
        <p:grpSpPr>
          <a:xfrm>
            <a:off x="9776075" y="2057401"/>
            <a:ext cx="4413559" cy="3934444"/>
            <a:chOff x="9222437" y="1088097"/>
            <a:chExt cx="5433318" cy="484350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E625C0-9656-421F-861F-67C8F93362ED}"/>
                </a:ext>
              </a:extLst>
            </p:cNvPr>
            <p:cNvSpPr/>
            <p:nvPr/>
          </p:nvSpPr>
          <p:spPr>
            <a:xfrm rot="2700000">
              <a:off x="9668983" y="1078460"/>
              <a:ext cx="4406148" cy="5299239"/>
            </a:xfrm>
            <a:custGeom>
              <a:avLst/>
              <a:gdLst>
                <a:gd name="connsiteX0" fmla="*/ 0 w 4406148"/>
                <a:gd name="connsiteY0" fmla="*/ 0 h 5299239"/>
                <a:gd name="connsiteX1" fmla="*/ 4406148 w 4406148"/>
                <a:gd name="connsiteY1" fmla="*/ 4406147 h 5299239"/>
                <a:gd name="connsiteX2" fmla="*/ 3513056 w 4406148"/>
                <a:gd name="connsiteY2" fmla="*/ 5299239 h 5299239"/>
                <a:gd name="connsiteX3" fmla="*/ 1 w 4406148"/>
                <a:gd name="connsiteY3" fmla="*/ 5299239 h 529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6148" h="5299239">
                  <a:moveTo>
                    <a:pt x="0" y="0"/>
                  </a:moveTo>
                  <a:lnTo>
                    <a:pt x="4406148" y="4406147"/>
                  </a:lnTo>
                  <a:lnTo>
                    <a:pt x="3513056" y="5299239"/>
                  </a:lnTo>
                  <a:lnTo>
                    <a:pt x="1" y="529923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8E490-C6E3-4D00-866F-CD85DD88996E}"/>
                </a:ext>
              </a:extLst>
            </p:cNvPr>
            <p:cNvSpPr/>
            <p:nvPr/>
          </p:nvSpPr>
          <p:spPr>
            <a:xfrm rot="8100000" flipH="1">
              <a:off x="9583575" y="1088097"/>
              <a:ext cx="5072180" cy="4843502"/>
            </a:xfrm>
            <a:custGeom>
              <a:avLst/>
              <a:gdLst>
                <a:gd name="connsiteX0" fmla="*/ 5072180 w 5072180"/>
                <a:gd name="connsiteY0" fmla="*/ 4843501 h 4843502"/>
                <a:gd name="connsiteX1" fmla="*/ 228679 w 5072180"/>
                <a:gd name="connsiteY1" fmla="*/ 0 h 4843502"/>
                <a:gd name="connsiteX2" fmla="*/ 1 w 5072180"/>
                <a:gd name="connsiteY2" fmla="*/ 228678 h 4843502"/>
                <a:gd name="connsiteX3" fmla="*/ 0 w 5072180"/>
                <a:gd name="connsiteY3" fmla="*/ 4843502 h 484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2180" h="4843502">
                  <a:moveTo>
                    <a:pt x="5072180" y="4843501"/>
                  </a:moveTo>
                  <a:lnTo>
                    <a:pt x="228679" y="0"/>
                  </a:lnTo>
                  <a:lnTo>
                    <a:pt x="1" y="228678"/>
                  </a:lnTo>
                  <a:lnTo>
                    <a:pt x="0" y="4843502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8F5B31-1523-46AE-9455-C33DFC1BDDE0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D17048F-C2E1-4775-BC32-50BD6219F89D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B002AA-4848-49C8-A834-036F860C79A3}"/>
              </a:ext>
            </a:extLst>
          </p:cNvPr>
          <p:cNvGrpSpPr/>
          <p:nvPr userDrawn="1"/>
        </p:nvGrpSpPr>
        <p:grpSpPr>
          <a:xfrm rot="16200000" flipH="1">
            <a:off x="9913705" y="6257994"/>
            <a:ext cx="1052473" cy="1209445"/>
            <a:chOff x="10800165" y="7142066"/>
            <a:chExt cx="2775293" cy="318921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B187A8-7F8D-469D-A03B-4F835A5746DE}"/>
                </a:ext>
              </a:extLst>
            </p:cNvPr>
            <p:cNvSpPr/>
            <p:nvPr/>
          </p:nvSpPr>
          <p:spPr>
            <a:xfrm rot="2700000">
              <a:off x="10800166" y="7555988"/>
              <a:ext cx="2775292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D871D1-A11A-48FB-82A8-8D61AB5CB85C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6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text styles</a:t>
            </a:r>
          </a:p>
        </p:txBody>
      </p: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6F73F836-940E-4B65-A29C-D0869263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11478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4C115-EFF9-405C-98BE-F4077B9730D0}"/>
              </a:ext>
            </a:extLst>
          </p:cNvPr>
          <p:cNvSpPr/>
          <p:nvPr userDrawn="1"/>
        </p:nvSpPr>
        <p:spPr>
          <a:xfrm>
            <a:off x="533399" y="914400"/>
            <a:ext cx="1944914" cy="194491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76200">
            <a:solidFill>
              <a:schemeClr val="accent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A300DD-BB54-44ED-A7E4-01CD41EC930F}"/>
              </a:ext>
            </a:extLst>
          </p:cNvPr>
          <p:cNvSpPr txBox="1">
            <a:spLocks/>
          </p:cNvSpPr>
          <p:nvPr userDrawn="1"/>
        </p:nvSpPr>
        <p:spPr>
          <a:xfrm>
            <a:off x="956993" y="923305"/>
            <a:ext cx="1005115" cy="28593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600" b="0" i="0" kern="120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400" noProof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3200400"/>
            <a:ext cx="7551057" cy="285931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00000"/>
              </a:lnSpc>
              <a:defRPr lang="en-GB" sz="3200" b="0" i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Quote</a:t>
            </a:r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A4E6C1FF-5925-42B3-B7F9-0A0031BD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53169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3618670-D1E4-466C-BDB5-FC890AC314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09324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2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457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737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0C167E-2626-40DB-AACF-D02543E29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9700" y="1749570"/>
            <a:ext cx="9372600" cy="33588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744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03A49C-32FF-49E6-86F3-FC2E19517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3670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FA80A70-18DE-4DB9-9982-BA75BE54C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0" y="1681163"/>
            <a:ext cx="5157787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801C0EF-C078-44B0-AD01-4850E9A65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0812" y="1681163"/>
            <a:ext cx="5157788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7C9DED91-45F6-4308-A085-1EFACA646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500" y="2505075"/>
            <a:ext cx="5157787" cy="368458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0574B5E7-B666-439B-9278-67BE1EA6E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75412" y="2505075"/>
            <a:ext cx="5183188" cy="368458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916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B0E15-6FC5-434E-8780-B186D9DB0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0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7B128-34F3-405C-B601-8BAFDB434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20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A7754-E8C7-438B-922D-9027C6CF5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2500" y="6356350"/>
            <a:ext cx="66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DDDB7D-9189-9548-A2B9-81DC62C3C1A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096D8877-6B4A-4540-8927-767DD7401718}"/>
              </a:ext>
            </a:extLst>
          </p:cNvPr>
          <p:cNvSpPr/>
          <p:nvPr userDrawn="1"/>
        </p:nvSpPr>
        <p:spPr>
          <a:xfrm>
            <a:off x="0" y="1"/>
            <a:ext cx="12192001" cy="6857999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17">
            <a:extLst>
              <a:ext uri="{FF2B5EF4-FFF2-40B4-BE49-F238E27FC236}">
                <a16:creationId xmlns:a16="http://schemas.microsoft.com/office/drawing/2014/main" id="{5AF2E123-FE0F-8541-8E36-5030C450AA7E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E5519D99-3B68-924A-9CD0-14B911711CA8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7">
            <a:extLst>
              <a:ext uri="{FF2B5EF4-FFF2-40B4-BE49-F238E27FC236}">
                <a16:creationId xmlns:a16="http://schemas.microsoft.com/office/drawing/2014/main" id="{A09E21A9-FBEF-144C-A152-FE484F3C55C1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C7F2CB-A8CE-1545-A08D-93592C4BAEEA}"/>
              </a:ext>
            </a:extLst>
          </p:cNvPr>
          <p:cNvSpPr txBox="1">
            <a:spLocks/>
          </p:cNvSpPr>
          <p:nvPr userDrawn="1"/>
        </p:nvSpPr>
        <p:spPr>
          <a:xfrm>
            <a:off x="444500" y="542925"/>
            <a:ext cx="11214100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US" noProof="0" dirty="0">
                <a:latin typeface="+mj-lt"/>
              </a:rPr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068FCE4-1B47-3C4B-B091-013120A97D0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FEC3FDE7-F27E-5E4E-8752-287CAB7792D4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Freeform: Shape 16">
              <a:extLst>
                <a:ext uri="{FF2B5EF4-FFF2-40B4-BE49-F238E27FC236}">
                  <a16:creationId xmlns:a16="http://schemas.microsoft.com/office/drawing/2014/main" id="{81C902DB-0D21-5044-82B6-9E7A70A1BF62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1E08A0-195D-694F-947B-986A76FBB93E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6" name="Rectangle: Single Corner Snipped 18">
              <a:extLst>
                <a:ext uri="{FF2B5EF4-FFF2-40B4-BE49-F238E27FC236}">
                  <a16:creationId xmlns:a16="http://schemas.microsoft.com/office/drawing/2014/main" id="{ED5DFFCD-1EE3-E64E-B51F-BD7D72413E0B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chemeClr val="accent5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7" name="Rectangle: Single Corner Snipped 2">
              <a:extLst>
                <a:ext uri="{FF2B5EF4-FFF2-40B4-BE49-F238E27FC236}">
                  <a16:creationId xmlns:a16="http://schemas.microsoft.com/office/drawing/2014/main" id="{C12DB3CA-8E64-AA43-BFBE-A2CA9A816DBE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8" name="Freeform: Shape 23">
            <a:extLst>
              <a:ext uri="{FF2B5EF4-FFF2-40B4-BE49-F238E27FC236}">
                <a16:creationId xmlns:a16="http://schemas.microsoft.com/office/drawing/2014/main" id="{A587DEFD-D470-4142-8E0D-A71DDB147C92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7D9BF857-7910-734D-A217-5E3344220AA2}"/>
              </a:ext>
            </a:extLst>
          </p:cNvPr>
          <p:cNvSpPr txBox="1">
            <a:spLocks/>
          </p:cNvSpPr>
          <p:nvPr userDrawn="1"/>
        </p:nvSpPr>
        <p:spPr>
          <a:xfrm>
            <a:off x="11252200" y="6315075"/>
            <a:ext cx="406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Trade Gothic LT Pro" panose="020B0503040303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660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6" r:id="rId4"/>
    <p:sldLayoutId id="2147483654" r:id="rId5"/>
    <p:sldLayoutId id="2147483661" r:id="rId6"/>
    <p:sldLayoutId id="2147483677" r:id="rId7"/>
    <p:sldLayoutId id="2147483674" r:id="rId8"/>
    <p:sldLayoutId id="2147483665" r:id="rId9"/>
    <p:sldLayoutId id="2147483673" r:id="rId10"/>
    <p:sldLayoutId id="2147483662" r:id="rId11"/>
    <p:sldLayoutId id="2147483663" r:id="rId12"/>
    <p:sldLayoutId id="2147483664" r:id="rId13"/>
    <p:sldLayoutId id="2147483675" r:id="rId14"/>
    <p:sldLayoutId id="2147483676" r:id="rId15"/>
    <p:sldLayoutId id="2147483672" r:id="rId16"/>
    <p:sldLayoutId id="2147483667" r:id="rId17"/>
    <p:sldLayoutId id="2147483668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5.png"/><Relationship Id="rId18" Type="http://schemas.openxmlformats.org/officeDocument/2006/relationships/image" Target="../media/image7.png"/><Relationship Id="rId26" Type="http://schemas.openxmlformats.org/officeDocument/2006/relationships/customXml" Target="../ink/ink15.xml"/><Relationship Id="rId3" Type="http://schemas.openxmlformats.org/officeDocument/2006/relationships/image" Target="../media/image1.png"/><Relationship Id="rId21" Type="http://schemas.openxmlformats.org/officeDocument/2006/relationships/image" Target="../media/image8.png"/><Relationship Id="rId7" Type="http://schemas.openxmlformats.org/officeDocument/2006/relationships/image" Target="../media/image3.png"/><Relationship Id="rId12" Type="http://schemas.openxmlformats.org/officeDocument/2006/relationships/customXml" Target="../ink/ink7.xml"/><Relationship Id="rId17" Type="http://schemas.openxmlformats.org/officeDocument/2006/relationships/customXml" Target="../ink/ink10.xml"/><Relationship Id="rId25" Type="http://schemas.openxmlformats.org/officeDocument/2006/relationships/image" Target="../media/image10.png"/><Relationship Id="rId2" Type="http://schemas.openxmlformats.org/officeDocument/2006/relationships/customXml" Target="../ink/ink1.xml"/><Relationship Id="rId16" Type="http://schemas.openxmlformats.org/officeDocument/2006/relationships/image" Target="../media/image6.png"/><Relationship Id="rId20" Type="http://schemas.openxmlformats.org/officeDocument/2006/relationships/customXml" Target="../ink/ink12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customXml" Target="../ink/ink6.xml"/><Relationship Id="rId24" Type="http://schemas.openxmlformats.org/officeDocument/2006/relationships/customXml" Target="../ink/ink14.xml"/><Relationship Id="rId5" Type="http://schemas.openxmlformats.org/officeDocument/2006/relationships/image" Target="../media/image2.png"/><Relationship Id="rId15" Type="http://schemas.openxmlformats.org/officeDocument/2006/relationships/customXml" Target="../ink/ink9.xml"/><Relationship Id="rId23" Type="http://schemas.openxmlformats.org/officeDocument/2006/relationships/image" Target="../media/image9.png"/><Relationship Id="rId10" Type="http://schemas.openxmlformats.org/officeDocument/2006/relationships/customXml" Target="../ink/ink5.xml"/><Relationship Id="rId19" Type="http://schemas.openxmlformats.org/officeDocument/2006/relationships/customXml" Target="../ink/ink11.xml"/><Relationship Id="rId4" Type="http://schemas.openxmlformats.org/officeDocument/2006/relationships/customXml" Target="../ink/ink2.xml"/><Relationship Id="rId9" Type="http://schemas.openxmlformats.org/officeDocument/2006/relationships/image" Target="../media/image4.png"/><Relationship Id="rId14" Type="http://schemas.openxmlformats.org/officeDocument/2006/relationships/customXml" Target="../ink/ink8.xml"/><Relationship Id="rId22" Type="http://schemas.openxmlformats.org/officeDocument/2006/relationships/customXml" Target="../ink/ink13.xml"/><Relationship Id="rId27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7010" y="945113"/>
            <a:ext cx="7600790" cy="2652823"/>
          </a:xfrm>
        </p:spPr>
        <p:txBody>
          <a:bodyPr/>
          <a:lstStyle/>
          <a:p>
            <a:pPr algn="ctr"/>
            <a:r>
              <a:rPr lang="en-US" dirty="0"/>
              <a:t>In the name of God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6F6BA58-5DE9-684B-5271-4408A077C475}"/>
                  </a:ext>
                </a:extLst>
              </p14:cNvPr>
              <p14:cNvContentPartPr/>
              <p14:nvPr/>
            </p14:nvContentPartPr>
            <p14:xfrm>
              <a:off x="6894161" y="3301933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6F6BA58-5DE9-684B-5271-4408A077C47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5521" y="3293293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29E2ED4-0A6E-99D3-EF90-7B328B48E69F}"/>
                  </a:ext>
                </a:extLst>
              </p14:cNvPr>
              <p14:cNvContentPartPr/>
              <p14:nvPr/>
            </p14:nvContentPartPr>
            <p14:xfrm>
              <a:off x="6312041" y="3292213"/>
              <a:ext cx="35640" cy="309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29E2ED4-0A6E-99D3-EF90-7B328B48E69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03041" y="3283213"/>
                <a:ext cx="53280" cy="4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47FE48CD-C20A-1976-734E-63A24C460733}"/>
                  </a:ext>
                </a:extLst>
              </p14:cNvPr>
              <p14:cNvContentPartPr/>
              <p14:nvPr/>
            </p14:nvContentPartPr>
            <p14:xfrm>
              <a:off x="6501761" y="3169813"/>
              <a:ext cx="15840" cy="68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47FE48CD-C20A-1976-734E-63A24C46073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493121" y="3160813"/>
                <a:ext cx="33480" cy="2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383426B-5ECE-2127-CF09-C326BDA30723}"/>
                  </a:ext>
                </a:extLst>
              </p14:cNvPr>
              <p14:cNvContentPartPr/>
              <p14:nvPr/>
            </p14:nvContentPartPr>
            <p14:xfrm>
              <a:off x="6795611" y="3257084"/>
              <a:ext cx="11520" cy="295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383426B-5ECE-2127-CF09-C326BDA3072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786971" y="3248444"/>
                <a:ext cx="2916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4B863355-9E69-9E9E-B621-DD0D331C0E68}"/>
                  </a:ext>
                </a:extLst>
              </p14:cNvPr>
              <p14:cNvContentPartPr/>
              <p14:nvPr/>
            </p14:nvContentPartPr>
            <p14:xfrm>
              <a:off x="6533531" y="3241964"/>
              <a:ext cx="360" cy="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4B863355-9E69-9E9E-B621-DD0D331C0E6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24891" y="323332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94A126C6-0582-95DF-37C2-DFF187069425}"/>
                  </a:ext>
                </a:extLst>
              </p14:cNvPr>
              <p14:cNvContentPartPr/>
              <p14:nvPr/>
            </p14:nvContentPartPr>
            <p14:xfrm>
              <a:off x="6551891" y="3194084"/>
              <a:ext cx="4320" cy="25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94A126C6-0582-95DF-37C2-DFF18706942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42891" y="3185444"/>
                <a:ext cx="2196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34D0F659-FD01-6652-F96E-FE80EE0513CA}"/>
                  </a:ext>
                </a:extLst>
              </p14:cNvPr>
              <p14:cNvContentPartPr/>
              <p14:nvPr/>
            </p14:nvContentPartPr>
            <p14:xfrm>
              <a:off x="8495573" y="3683445"/>
              <a:ext cx="37800" cy="532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34D0F659-FD01-6652-F96E-FE80EE0513CA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486933" y="3674445"/>
                <a:ext cx="55440" cy="7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0ADF9603-E312-63E6-6076-546418672270}"/>
                  </a:ext>
                </a:extLst>
              </p14:cNvPr>
              <p14:cNvContentPartPr/>
              <p14:nvPr/>
            </p14:nvContentPartPr>
            <p14:xfrm>
              <a:off x="7143773" y="3311925"/>
              <a:ext cx="13320" cy="468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0ADF9603-E312-63E6-6076-54641867227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35133" y="3303285"/>
                <a:ext cx="3096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93DA23E4-0867-8B69-17D1-0710F439CB68}"/>
                  </a:ext>
                </a:extLst>
              </p14:cNvPr>
              <p14:cNvContentPartPr/>
              <p14:nvPr/>
            </p14:nvContentPartPr>
            <p14:xfrm>
              <a:off x="6870533" y="3174765"/>
              <a:ext cx="10440" cy="1332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93DA23E4-0867-8B69-17D1-0710F439CB6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861893" y="3166125"/>
                <a:ext cx="2808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7153EEC8-7C2A-8B9D-E078-7E3986990927}"/>
                  </a:ext>
                </a:extLst>
              </p14:cNvPr>
              <p14:cNvContentPartPr/>
              <p14:nvPr/>
            </p14:nvContentPartPr>
            <p14:xfrm>
              <a:off x="7544813" y="3014205"/>
              <a:ext cx="26280" cy="172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7153EEC8-7C2A-8B9D-E078-7E3986990927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535813" y="3005565"/>
                <a:ext cx="4392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2AC36EC8-9805-A09F-0E9C-238C9C0116A8}"/>
                  </a:ext>
                </a:extLst>
              </p14:cNvPr>
              <p14:cNvContentPartPr/>
              <p14:nvPr/>
            </p14:nvContentPartPr>
            <p14:xfrm>
              <a:off x="7546973" y="3065325"/>
              <a:ext cx="360" cy="3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2AC36EC8-9805-A09F-0E9C-238C9C0116A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38333" y="305632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E63880E1-57F8-D563-EF5B-3973CE00D864}"/>
                  </a:ext>
                </a:extLst>
              </p14:cNvPr>
              <p14:cNvContentPartPr/>
              <p14:nvPr/>
            </p14:nvContentPartPr>
            <p14:xfrm>
              <a:off x="6984293" y="3115005"/>
              <a:ext cx="3600" cy="1044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E63880E1-57F8-D563-EF5B-3973CE00D864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975653" y="3106005"/>
                <a:ext cx="21240" cy="2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7E809A01-4AE8-D520-5745-87876B6D9458}"/>
                  </a:ext>
                </a:extLst>
              </p14:cNvPr>
              <p14:cNvContentPartPr/>
              <p14:nvPr/>
            </p14:nvContentPartPr>
            <p14:xfrm>
              <a:off x="6430613" y="3227685"/>
              <a:ext cx="28800" cy="327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7E809A01-4AE8-D520-5745-87876B6D9458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421613" y="3218685"/>
                <a:ext cx="46440" cy="5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4BE35855-523E-B372-6CB5-82AF65C4C5AB}"/>
                  </a:ext>
                </a:extLst>
              </p14:cNvPr>
              <p14:cNvContentPartPr/>
              <p14:nvPr/>
            </p14:nvContentPartPr>
            <p14:xfrm>
              <a:off x="8611493" y="2222205"/>
              <a:ext cx="37440" cy="4932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4BE35855-523E-B372-6CB5-82AF65C4C5AB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8602493" y="2213565"/>
                <a:ext cx="55080" cy="6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0D339D98-2E68-D6B6-5282-4DCF45D639CC}"/>
                  </a:ext>
                </a:extLst>
              </p14:cNvPr>
              <p14:cNvContentPartPr/>
              <p14:nvPr/>
            </p14:nvContentPartPr>
            <p14:xfrm>
              <a:off x="8980493" y="2735925"/>
              <a:ext cx="12600" cy="7668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0D339D98-2E68-D6B6-5282-4DCF45D639CC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971493" y="2727285"/>
                <a:ext cx="30240" cy="94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4693459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510AC5-B71F-6C15-7B11-A43C11491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n-US"/>
              <a:t>Teratoma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0273AB-EBEE-BEC7-6004-584209BBD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10</a:t>
            </a:fld>
            <a:endParaRPr lang="en-US" noProof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E72FE9-0B31-F325-7723-65CBBCAB88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1796" y="1517714"/>
            <a:ext cx="6068291" cy="5060423"/>
          </a:xfrm>
        </p:spPr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b="1" dirty="0"/>
              <a:t>Usually asymptomatic</a:t>
            </a:r>
          </a:p>
          <a:p>
            <a:endParaRPr lang="en-US" b="1" dirty="0"/>
          </a:p>
          <a:p>
            <a:r>
              <a:rPr lang="en-US" b="1" dirty="0"/>
              <a:t>About 30% of mediastinal teratomas are malignant and have a poor prognosis. </a:t>
            </a:r>
          </a:p>
          <a:p>
            <a:endParaRPr lang="en-US" b="1" dirty="0"/>
          </a:p>
          <a:p>
            <a:r>
              <a:rPr lang="en-US" b="1" dirty="0"/>
              <a:t>• The most common variety of teratoma is cystic; it produces a well-marginated mass near the origin of the great vessels that characteristically contains fat, cartilage, and possibly bone on CT examination, well-encapsulated with an enhancing rim</a:t>
            </a:r>
          </a:p>
        </p:txBody>
      </p:sp>
      <p:pic>
        <p:nvPicPr>
          <p:cNvPr id="9" name="Content Placeholder 8" descr="A close-up of a chest x-ray&#10;&#10;AI-generated content may be incorrect.">
            <a:extLst>
              <a:ext uri="{FF2B5EF4-FFF2-40B4-BE49-F238E27FC236}">
                <a16:creationId xmlns:a16="http://schemas.microsoft.com/office/drawing/2014/main" id="{741C1EFB-A99A-E824-4468-5B273670D93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8856" r="6575" b="-3"/>
          <a:stretch>
            <a:fillRect/>
          </a:stretch>
        </p:blipFill>
        <p:spPr>
          <a:xfrm>
            <a:off x="6474163" y="1517715"/>
            <a:ext cx="5184437" cy="4659248"/>
          </a:xfrm>
          <a:noFill/>
        </p:spPr>
      </p:pic>
    </p:spTree>
    <p:extLst>
      <p:ext uri="{BB962C8B-B14F-4D97-AF65-F5344CB8AC3E}">
        <p14:creationId xmlns:p14="http://schemas.microsoft.com/office/powerpoint/2010/main" val="2261591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FD66D-B9F6-731B-5034-0C2645BD7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MIDDLE MEDIASTINAL :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3B899C-86F8-D9A4-6C74-FBBE85E99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11</a:t>
            </a:fld>
            <a:endParaRPr lang="en-US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59446A-0C18-6842-9603-6CC6D2464D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/>
          <a:p>
            <a:r>
              <a:rPr lang="en-US" dirty="0"/>
              <a:t>Lymphadenopathy produces the most common mass in this compartment.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Although Hodgkin lymphoma is the most likely cause of mediastinal adenopathy BUT ….</a:t>
            </a:r>
          </a:p>
        </p:txBody>
      </p:sp>
      <p:pic>
        <p:nvPicPr>
          <p:cNvPr id="7" name="Content Placeholder 6" descr="A close-up of a chest x-ray&#10;&#10;AI-generated content may be incorrect.">
            <a:extLst>
              <a:ext uri="{FF2B5EF4-FFF2-40B4-BE49-F238E27FC236}">
                <a16:creationId xmlns:a16="http://schemas.microsoft.com/office/drawing/2014/main" id="{8FE3FBB6-2ADE-B95A-E971-91C2836DD75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02285" y="2421619"/>
            <a:ext cx="5856316" cy="3253203"/>
          </a:xfrm>
          <a:noFill/>
        </p:spPr>
      </p:pic>
    </p:spTree>
    <p:extLst>
      <p:ext uri="{BB962C8B-B14F-4D97-AF65-F5344CB8AC3E}">
        <p14:creationId xmlns:p14="http://schemas.microsoft.com/office/powerpoint/2010/main" val="1064212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C5A4B-0147-42CF-2DED-6AA3E9666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POSTERIOR MEDIASTINAL: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814CE0-E021-C428-80CA-D9F2C3E30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12</a:t>
            </a:fld>
            <a:endParaRPr lang="en-US" noProof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7AD410-5A25-CD76-1DFE-DB556B0B72E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Extramedullary hematopoiesis </a:t>
            </a:r>
          </a:p>
          <a:p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Tumors of neural origin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050FBB7-9C78-3A33-E818-5A69AA06AEE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A soft-tissue mass, usually sharply marginated, in the paravertebral gutter </a:t>
            </a:r>
          </a:p>
          <a:p>
            <a:r>
              <a:rPr lang="en-US" dirty="0"/>
              <a:t>Both benign and malignant tumors may erode adjacent ribs </a:t>
            </a:r>
          </a:p>
          <a:p>
            <a:r>
              <a:rPr lang="en-US" dirty="0"/>
              <a:t>They may enlarge neural foramina producing dumbbell-shaped lesions that arise from the spinal canal, but project through the neural foramen into the mediastinum 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E754E44B-47D4-D18A-7403-49B7E10C0C33}"/>
              </a:ext>
            </a:extLst>
          </p:cNvPr>
          <p:cNvSpPr/>
          <p:nvPr/>
        </p:nvSpPr>
        <p:spPr>
          <a:xfrm>
            <a:off x="4738255" y="2296573"/>
            <a:ext cx="1501832" cy="5929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F5EB4D-B96D-D36D-744B-71D3DBA4E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999" y="3501488"/>
            <a:ext cx="5414531" cy="262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3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13EF5B-38F5-275C-558B-071D94EAE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13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B92AFC4-BB23-960B-712E-5223599CAAE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9211" y="1517650"/>
            <a:ext cx="5184775" cy="5162550"/>
          </a:xfr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239F133-6D17-FB2C-B51C-FB11EFCAB64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28015" y="1517649"/>
            <a:ext cx="5030585" cy="5162549"/>
          </a:xfrm>
        </p:spPr>
      </p:pic>
    </p:spTree>
    <p:extLst>
      <p:ext uri="{BB962C8B-B14F-4D97-AF65-F5344CB8AC3E}">
        <p14:creationId xmlns:p14="http://schemas.microsoft.com/office/powerpoint/2010/main" val="2762796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24BF10-2B55-43AB-9F77-F1A141038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BD8413-C238-49D7-A4E1-E8FEF1811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810" y="4268973"/>
            <a:ext cx="9486795" cy="859055"/>
          </a:xfrm>
        </p:spPr>
        <p:txBody>
          <a:bodyPr>
            <a:noAutofit/>
          </a:bodyPr>
          <a:lstStyle/>
          <a:p>
            <a:pPr algn="ctr"/>
            <a:r>
              <a:rPr lang="en-US" sz="4000" dirty="0"/>
              <a:t>Chapter 11</a:t>
            </a:r>
            <a:br>
              <a:rPr lang="en-US" sz="4000" dirty="0"/>
            </a:br>
            <a:r>
              <a:rPr lang="en-US" sz="4000" dirty="0"/>
              <a:t>recognizing other disease of the chest</a:t>
            </a: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r>
              <a:rPr lang="en-US" sz="4000" dirty="0" err="1"/>
              <a:t>Dr.Elham</a:t>
            </a:r>
            <a:r>
              <a:rPr lang="en-US" sz="4000" dirty="0"/>
              <a:t> Goli</a:t>
            </a:r>
            <a:br>
              <a:rPr lang="en-US" sz="4000" dirty="0"/>
            </a:br>
            <a:r>
              <a:rPr lang="en-US" sz="4000" dirty="0"/>
              <a:t>Assistant professor of radiology</a:t>
            </a:r>
            <a:br>
              <a:rPr lang="en-US" sz="4000" dirty="0"/>
            </a:br>
            <a:r>
              <a:rPr lang="en-US" sz="4000" dirty="0"/>
              <a:t>Tabriz university of medical science</a:t>
            </a:r>
          </a:p>
        </p:txBody>
      </p:sp>
    </p:spTree>
    <p:extLst>
      <p:ext uri="{BB962C8B-B14F-4D97-AF65-F5344CB8AC3E}">
        <p14:creationId xmlns:p14="http://schemas.microsoft.com/office/powerpoint/2010/main" val="29027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179B88-D43C-4A31-9A52-3498E9430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23" y="3056860"/>
            <a:ext cx="8172143" cy="1552353"/>
          </a:xfrm>
        </p:spPr>
        <p:txBody>
          <a:bodyPr/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Mediastinal masses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065C75-272B-4BB5-BA23-D80E8654D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9800F6-D571-48C4-8466-12AA1ADB6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pic>
        <p:nvPicPr>
          <p:cNvPr id="4" name="Picture 3" descr="A chest x-ray of a person&#10;&#10;AI-generated content may be incorrect.">
            <a:extLst>
              <a:ext uri="{FF2B5EF4-FFF2-40B4-BE49-F238E27FC236}">
                <a16:creationId xmlns:a16="http://schemas.microsoft.com/office/drawing/2014/main" id="{45B7C27C-E2DB-0DDD-44A1-3AACDB72D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150" y="1550252"/>
            <a:ext cx="3611609" cy="4351338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CB3A1E-F9A9-71EB-CDFC-D763A8D18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51" y="1550252"/>
            <a:ext cx="5649699" cy="425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48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15E3981-F0D7-482C-A8E0-6A57700BE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76" y="388108"/>
            <a:ext cx="11608724" cy="978729"/>
          </a:xfrm>
        </p:spPr>
        <p:txBody>
          <a:bodyPr/>
          <a:lstStyle/>
          <a:p>
            <a:r>
              <a:rPr lang="en-US" dirty="0"/>
              <a:t>Content Differentiating a mediastinal from a parenchymal lung mass on frontal and lateral chest radiographs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0FC4EE-F318-4344-9E3C-B950ADB63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C87788-476B-4620-8002-A5C1177AD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1673" y="1573876"/>
            <a:ext cx="11477105" cy="4948844"/>
          </a:xfrm>
        </p:spPr>
        <p:txBody>
          <a:bodyPr>
            <a:normAutofit/>
          </a:bodyPr>
          <a:lstStyle/>
          <a:p>
            <a:r>
              <a:rPr lang="en-US" b="1" dirty="0"/>
              <a:t>It can be difficult</a:t>
            </a:r>
          </a:p>
          <a:p>
            <a:endParaRPr lang="en-US" b="1" dirty="0"/>
          </a:p>
          <a:p>
            <a:r>
              <a:rPr lang="en-US" b="1" dirty="0"/>
              <a:t>Some helpful clues include: </a:t>
            </a:r>
          </a:p>
          <a:p>
            <a:endParaRPr lang="en-US" b="1" dirty="0"/>
          </a:p>
          <a:p>
            <a:r>
              <a:rPr lang="en-US" b="1" dirty="0"/>
              <a:t>If a mass is </a:t>
            </a:r>
            <a:r>
              <a:rPr lang="en-US" b="1" dirty="0">
                <a:solidFill>
                  <a:srgbClr val="FF0000"/>
                </a:solidFill>
              </a:rPr>
              <a:t>completely surrounded by lung tissue </a:t>
            </a:r>
            <a:r>
              <a:rPr lang="en-US" b="1" dirty="0"/>
              <a:t>in both the frontal and lateral projections, it lies within the lung, not the mediastinum.</a:t>
            </a:r>
          </a:p>
          <a:p>
            <a:endParaRPr lang="en-US" b="1" dirty="0"/>
          </a:p>
          <a:p>
            <a:r>
              <a:rPr lang="en-US" b="1" dirty="0"/>
              <a:t>  In general, the margin of a mediastinal mass is </a:t>
            </a:r>
            <a:r>
              <a:rPr lang="en-US" b="1" dirty="0">
                <a:solidFill>
                  <a:srgbClr val="FF0000"/>
                </a:solidFill>
              </a:rPr>
              <a:t>sharper </a:t>
            </a:r>
            <a:r>
              <a:rPr lang="en-US" b="1" dirty="0"/>
              <a:t>than a mass originating in the lung. </a:t>
            </a:r>
          </a:p>
          <a:p>
            <a:endParaRPr lang="en-US" b="1" dirty="0"/>
          </a:p>
          <a:p>
            <a:r>
              <a:rPr lang="en-US" b="1" dirty="0"/>
              <a:t> Mediastinal masses frequently </a:t>
            </a:r>
            <a:r>
              <a:rPr lang="en-US" b="1" dirty="0">
                <a:solidFill>
                  <a:srgbClr val="FF0000"/>
                </a:solidFill>
              </a:rPr>
              <a:t>displace, compress, or obstruct</a:t>
            </a:r>
            <a:r>
              <a:rPr lang="en-US" b="1" dirty="0"/>
              <a:t> other mediastinal structures (e.g., the trachea or esophagus).</a:t>
            </a:r>
          </a:p>
          <a:p>
            <a:endParaRPr lang="en-US" b="1" dirty="0"/>
          </a:p>
          <a:p>
            <a:r>
              <a:rPr lang="en-US" b="1" dirty="0"/>
              <a:t> •Ultimately, computed tomography (CT) imaging of the chest is more accurate in determining the location and nature of a mediastinal mass than conventional radiographs</a:t>
            </a:r>
          </a:p>
        </p:txBody>
      </p:sp>
    </p:spTree>
    <p:extLst>
      <p:ext uri="{BB962C8B-B14F-4D97-AF65-F5344CB8AC3E}">
        <p14:creationId xmlns:p14="http://schemas.microsoft.com/office/powerpoint/2010/main" val="360727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9B0D9-9EF2-FE5D-6F19-1E5094B87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ANTERIOR MEDIASTINUM: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191D29-BE70-F75A-DBE7-CA752E9E3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9CAA48-B3BC-AB61-4BFC-6E233048B9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Thyroid Masses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19B8E5-7AC5-F01F-7F06-282D7AE9B2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DX: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2D49F69-74E4-51F6-7962-538FBE7265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602287" y="2505075"/>
            <a:ext cx="6312131" cy="3684588"/>
          </a:xfrm>
        </p:spPr>
        <p:txBody>
          <a:bodyPr/>
          <a:lstStyle/>
          <a:p>
            <a:r>
              <a:rPr lang="en-US" b="1" dirty="0"/>
              <a:t>Radioisotope thyroid scans are the study of first choice </a:t>
            </a:r>
          </a:p>
          <a:p>
            <a:r>
              <a:rPr lang="en-US" b="1" dirty="0"/>
              <a:t>On CT, substernal thyroid masses are contiguous with the thyroid gland; they frequently contain calcification and avidly take up intravenous contrast, but with a mottled, inhomogeneous appearance </a:t>
            </a: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5AAC2437-AD5F-F8AA-F01F-1FB3F8EC0E0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29381" y="2505075"/>
            <a:ext cx="3588026" cy="3684588"/>
          </a:xfrm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08E7A1D2-9D21-65D9-972D-D348421B5063}"/>
              </a:ext>
            </a:extLst>
          </p:cNvPr>
          <p:cNvSpPr/>
          <p:nvPr/>
        </p:nvSpPr>
        <p:spPr>
          <a:xfrm>
            <a:off x="4760422" y="1590490"/>
            <a:ext cx="3203171" cy="535531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754A929-8738-4F6C-975B-6569799D2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7792" y="4507438"/>
            <a:ext cx="6804208" cy="239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3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92490A-B322-F7E1-B394-CC62CCDEB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97028D-6E25-FDCA-76F4-61BFDA782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9082" y="668337"/>
            <a:ext cx="5157787" cy="823912"/>
          </a:xfrm>
        </p:spPr>
        <p:txBody>
          <a:bodyPr/>
          <a:lstStyle/>
          <a:p>
            <a:r>
              <a:rPr lang="en-US" dirty="0"/>
              <a:t>Lymphoma/LAP: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5CE342-0CBE-80B3-EA34-AC5DC695FB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1797" y="1363459"/>
            <a:ext cx="6096000" cy="4826203"/>
          </a:xfrm>
        </p:spPr>
        <p:txBody>
          <a:bodyPr>
            <a:normAutofit/>
          </a:bodyPr>
          <a:lstStyle/>
          <a:p>
            <a:r>
              <a:rPr lang="en-US" dirty="0"/>
              <a:t>Anterior mediastinal lymphadenopathy is most common in </a:t>
            </a:r>
            <a:r>
              <a:rPr lang="en-US" dirty="0">
                <a:solidFill>
                  <a:srgbClr val="FF0000"/>
                </a:solidFill>
              </a:rPr>
              <a:t>Hodgkin lymphoma</a:t>
            </a:r>
            <a:r>
              <a:rPr lang="en-US" dirty="0"/>
              <a:t>, especially the </a:t>
            </a:r>
            <a:r>
              <a:rPr lang="en-US" dirty="0">
                <a:solidFill>
                  <a:srgbClr val="FF0000"/>
                </a:solidFill>
              </a:rPr>
              <a:t>nodular sclerosing variety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On chest radiographs, this</a:t>
            </a:r>
            <a:r>
              <a:rPr lang="en-US" dirty="0">
                <a:solidFill>
                  <a:srgbClr val="FF0000"/>
                </a:solidFill>
              </a:rPr>
              <a:t> lobulation </a:t>
            </a:r>
            <a:r>
              <a:rPr lang="en-US" dirty="0"/>
              <a:t>may help differentiate lymph adenopathy from other mediastinal masses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  Lymphoma will produce multiple, lobulated soft-tissue     masses or one large, soft-tissue mass from lymph node aggregation.</a:t>
            </a:r>
          </a:p>
          <a:p>
            <a:r>
              <a:rPr lang="en-US" dirty="0"/>
              <a:t> The mass is usually </a:t>
            </a:r>
            <a:r>
              <a:rPr lang="en-US" dirty="0">
                <a:solidFill>
                  <a:srgbClr val="FF0000"/>
                </a:solidFill>
              </a:rPr>
              <a:t>homogeneous</a:t>
            </a:r>
            <a:r>
              <a:rPr lang="en-US" dirty="0"/>
              <a:t> in density on CT but may be heterogeneous when it achieves a sufficient size to undergo necrosis or hemorrhage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F82AFEB0-FF40-7584-A7EE-E9597AC20DE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396743" y="205390"/>
            <a:ext cx="2843259" cy="3684588"/>
          </a:xfrm>
        </p:spPr>
      </p:pic>
      <p:sp>
        <p:nvSpPr>
          <p:cNvPr id="10" name="Arrow: Curved Left 9">
            <a:extLst>
              <a:ext uri="{FF2B5EF4-FFF2-40B4-BE49-F238E27FC236}">
                <a16:creationId xmlns:a16="http://schemas.microsoft.com/office/drawing/2014/main" id="{9BD828EA-A0B1-8F88-8048-406622D923BD}"/>
              </a:ext>
            </a:extLst>
          </p:cNvPr>
          <p:cNvSpPr/>
          <p:nvPr/>
        </p:nvSpPr>
        <p:spPr>
          <a:xfrm>
            <a:off x="1342405" y="3635431"/>
            <a:ext cx="382385" cy="626227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4CC7698-B4ED-6AD5-3A65-2E13DA157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6989" y="3429000"/>
            <a:ext cx="4075011" cy="348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727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715802-0F61-F8C4-910A-698998092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A5AB85B-8B6E-3723-C679-01C334F8A2D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35579" y="1418705"/>
            <a:ext cx="8866908" cy="4937759"/>
          </a:xfrm>
        </p:spPr>
      </p:pic>
    </p:spTree>
    <p:extLst>
      <p:ext uri="{BB962C8B-B14F-4D97-AF65-F5344CB8AC3E}">
        <p14:creationId xmlns:p14="http://schemas.microsoft.com/office/powerpoint/2010/main" val="2883118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42B45A-31C6-C53B-274F-798C1AACC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D0D0CA-E699-9A06-16B0-D9881626A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3540" y="857251"/>
            <a:ext cx="5157787" cy="823912"/>
          </a:xfrm>
        </p:spPr>
        <p:txBody>
          <a:bodyPr/>
          <a:lstStyle/>
          <a:p>
            <a:r>
              <a:rPr lang="en-US" dirty="0"/>
              <a:t>Thymic Masses         Thymoma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3BFD41-AF95-C212-7D2D-55EBBF3275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3540" y="1773555"/>
            <a:ext cx="5157787" cy="3684588"/>
          </a:xfrm>
        </p:spPr>
        <p:txBody>
          <a:bodyPr/>
          <a:lstStyle/>
          <a:p>
            <a:r>
              <a:rPr lang="en-US" dirty="0"/>
              <a:t>Middle-aged adults</a:t>
            </a:r>
          </a:p>
          <a:p>
            <a:endParaRPr lang="en-US" dirty="0"/>
          </a:p>
          <a:p>
            <a:r>
              <a:rPr lang="en-US" dirty="0"/>
              <a:t>Thymomas are associated with myasthenia gravis about </a:t>
            </a:r>
            <a:r>
              <a:rPr lang="en-US" dirty="0">
                <a:solidFill>
                  <a:srgbClr val="FF0000"/>
                </a:solidFill>
              </a:rPr>
              <a:t>35% </a:t>
            </a:r>
            <a:r>
              <a:rPr lang="en-US" dirty="0"/>
              <a:t>of the time they are present. Conversely, about </a:t>
            </a:r>
            <a:r>
              <a:rPr lang="en-US" dirty="0">
                <a:solidFill>
                  <a:srgbClr val="FF0000"/>
                </a:solidFill>
              </a:rPr>
              <a:t>15% </a:t>
            </a:r>
            <a:r>
              <a:rPr lang="en-US" dirty="0"/>
              <a:t>of patients with clinical myasthenia gravis will be found to have a thymoma.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F095C35-5DEE-4628-ECF2-616D842A39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75412" y="1450492"/>
            <a:ext cx="5183188" cy="3684588"/>
          </a:xfrm>
        </p:spPr>
        <p:txBody>
          <a:bodyPr/>
          <a:lstStyle/>
          <a:p>
            <a:r>
              <a:rPr lang="en-US" dirty="0"/>
              <a:t>On CT scans, thymomas classically present as </a:t>
            </a:r>
            <a:r>
              <a:rPr lang="en-US" dirty="0">
                <a:solidFill>
                  <a:srgbClr val="FF0000"/>
                </a:solidFill>
              </a:rPr>
              <a:t>smooth or lobulated </a:t>
            </a:r>
            <a:r>
              <a:rPr lang="en-US" dirty="0"/>
              <a:t>masses that arise </a:t>
            </a:r>
            <a:r>
              <a:rPr lang="en-US" dirty="0">
                <a:solidFill>
                  <a:srgbClr val="FF0000"/>
                </a:solidFill>
              </a:rPr>
              <a:t>near the junction of the heart and great vessels</a:t>
            </a:r>
            <a:r>
              <a:rPr lang="en-US" dirty="0"/>
              <a:t> and which, like teratomas, may contain </a:t>
            </a:r>
            <a:r>
              <a:rPr lang="en-US" dirty="0">
                <a:solidFill>
                  <a:srgbClr val="FF0000"/>
                </a:solidFill>
              </a:rPr>
              <a:t>calcification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EAA0FDA-1F2E-1C8D-2FB4-B4390D41DB46}"/>
              </a:ext>
            </a:extLst>
          </p:cNvPr>
          <p:cNvSpPr/>
          <p:nvPr/>
        </p:nvSpPr>
        <p:spPr>
          <a:xfrm>
            <a:off x="3125586" y="886822"/>
            <a:ext cx="459971" cy="38238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19AF0A-EB1D-7738-01BC-42D57F1C2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629" y="3660402"/>
            <a:ext cx="7470371" cy="319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3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6687569_Modern blue presentation_AAS_v5" id="{C7B59113-CD15-4341-96CA-86E715D5BE98}" vid="{5A8FDAEB-3DF3-4B3C-A708-49813F8D6F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5757914-1161-4661-9696-421FD6935CD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5B26E0C9-B2AA-42E6-97B6-E1B7D9EAF1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103400-4A22-4E35-B588-4C4D426389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507</Words>
  <Application>Microsoft Office PowerPoint</Application>
  <PresentationFormat>Widescreen</PresentationFormat>
  <Paragraphs>63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Trade Gothic LT Pro</vt:lpstr>
      <vt:lpstr>Trebuchet MS</vt:lpstr>
      <vt:lpstr>Office Theme</vt:lpstr>
      <vt:lpstr>In the name of God</vt:lpstr>
      <vt:lpstr>Chapter 11 recognizing other disease of the chest   Dr.Elham Goli Assistant professor of radiology Tabriz university of medical science</vt:lpstr>
      <vt:lpstr>Mediastinal masses</vt:lpstr>
      <vt:lpstr>PowerPoint Presentation</vt:lpstr>
      <vt:lpstr>Content Differentiating a mediastinal from a parenchymal lung mass on frontal and lateral chest radiographs </vt:lpstr>
      <vt:lpstr>ANTERIOR MEDIASTINUM:</vt:lpstr>
      <vt:lpstr>PowerPoint Presentation</vt:lpstr>
      <vt:lpstr>PowerPoint Presentation</vt:lpstr>
      <vt:lpstr>PowerPoint Presentation</vt:lpstr>
      <vt:lpstr>Teratoma</vt:lpstr>
      <vt:lpstr>MIDDLE MEDIASTINAL :</vt:lpstr>
      <vt:lpstr>POSTERIOR MEDIASTINAL: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sina abdkarimi</dc:creator>
  <cp:lastModifiedBy>sina abdkarimi</cp:lastModifiedBy>
  <cp:revision>2</cp:revision>
  <dcterms:created xsi:type="dcterms:W3CDTF">2025-06-10T21:27:42Z</dcterms:created>
  <dcterms:modified xsi:type="dcterms:W3CDTF">2025-11-09T04:07:53Z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