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6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211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238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7920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723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175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335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25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656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716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41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877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353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830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427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392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43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1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913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47624-9B90-2237-DDCC-535DF5B5FE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4655" y="1380069"/>
            <a:ext cx="9528368" cy="1548256"/>
          </a:xfrm>
        </p:spPr>
        <p:txBody>
          <a:bodyPr/>
          <a:lstStyle/>
          <a:p>
            <a:pPr algn="ctr"/>
            <a:r>
              <a:rPr lang="en-US" dirty="0"/>
              <a:t>In the name of GOD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BBC0C-7F73-720D-D66D-86EBCED741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0734" y="3429000"/>
            <a:ext cx="6987645" cy="1388534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2800" b="1" i="1" dirty="0">
                <a:solidFill>
                  <a:schemeClr val="accent1">
                    <a:lumMod val="75000"/>
                  </a:schemeClr>
                </a:solidFill>
              </a:rPr>
              <a:t>DR. </a:t>
            </a:r>
            <a:r>
              <a:rPr lang="en-US" sz="2800" b="1" i="1" dirty="0" err="1">
                <a:solidFill>
                  <a:schemeClr val="accent1">
                    <a:lumMod val="75000"/>
                  </a:schemeClr>
                </a:solidFill>
              </a:rPr>
              <a:t>E.Goli</a:t>
            </a:r>
            <a:endParaRPr lang="en-US" sz="28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b="1" i="1" dirty="0"/>
              <a:t>Assistant professor of radiology</a:t>
            </a:r>
          </a:p>
          <a:p>
            <a:pPr algn="ctr"/>
            <a:r>
              <a:rPr lang="en-US" b="1" i="1" dirty="0"/>
              <a:t>Tabriz university of medical science</a:t>
            </a:r>
          </a:p>
        </p:txBody>
      </p:sp>
    </p:spTree>
    <p:extLst>
      <p:ext uri="{BB962C8B-B14F-4D97-AF65-F5344CB8AC3E}">
        <p14:creationId xmlns:p14="http://schemas.microsoft.com/office/powerpoint/2010/main" val="1252766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A14ECD1-C785-4727-3DF3-E221F31943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5797" y="557841"/>
            <a:ext cx="9428175" cy="55296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0611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0A47CF6F-27C2-43F3-AF69-E3D576363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39EB00CB-5B69-438D-944F-2E0382BA03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6D931D9D-4C35-4CDF-BFF0-03DD038816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26D9B8E3-CFAB-4428-9D62-576BF978EB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F019DFF8-C5AB-45D0-8A70-627BFEF9A5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E548346E-CCE3-4C53-B753-ABF3C098B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C19E6868-EA25-4961-B0E5-EF4F9DD20D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4FEB7930-F0D6-4044-8BA9-D730103D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Black and white spheres suspended in mid-air">
            <a:extLst>
              <a:ext uri="{FF2B5EF4-FFF2-40B4-BE49-F238E27FC236}">
                <a16:creationId xmlns:a16="http://schemas.microsoft.com/office/drawing/2014/main" id="{C5FC1B7F-5F95-A9B3-53C8-1F572558B7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091" r="2" b="23714"/>
          <a:stretch>
            <a:fillRect/>
          </a:stretch>
        </p:blipFill>
        <p:spPr>
          <a:xfrm>
            <a:off x="20" y="10"/>
            <a:ext cx="5448280" cy="6857990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3D37B8A0-A486-4042-834D-0C08DD3B4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836718" y="0"/>
            <a:ext cx="2611581" cy="6858000"/>
            <a:chOff x="2836718" y="0"/>
            <a:chExt cx="2611581" cy="6858000"/>
          </a:xfrm>
        </p:grpSpPr>
        <p:sp useBgFill="1">
          <p:nvSpPr>
            <p:cNvPr id="20" name="Rectangle 19">
              <a:extLst>
                <a:ext uri="{FF2B5EF4-FFF2-40B4-BE49-F238E27FC236}">
                  <a16:creationId xmlns:a16="http://schemas.microsoft.com/office/drawing/2014/main" id="{D467C104-5C3F-411A-B2C4-EBFD4228D1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836718" y="0"/>
              <a:ext cx="2611581" cy="2554287"/>
            </a:xfrm>
            <a:custGeom>
              <a:avLst/>
              <a:gdLst>
                <a:gd name="connsiteX0" fmla="*/ 0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0 w 2570017"/>
                <a:gd name="connsiteY4" fmla="*/ 0 h 2554287"/>
                <a:gd name="connsiteX0" fmla="*/ 904009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904009 w 2570017"/>
                <a:gd name="connsiteY4" fmla="*/ 0 h 2554287"/>
                <a:gd name="connsiteX0" fmla="*/ 644236 w 2570017"/>
                <a:gd name="connsiteY0" fmla="*/ 10391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44236 w 2570017"/>
                <a:gd name="connsiteY4" fmla="*/ 10391 h 2554287"/>
                <a:gd name="connsiteX0" fmla="*/ 633845 w 2570017"/>
                <a:gd name="connsiteY0" fmla="*/ 0 h 2554287"/>
                <a:gd name="connsiteX1" fmla="*/ 2570017 w 2570017"/>
                <a:gd name="connsiteY1" fmla="*/ 0 h 2554287"/>
                <a:gd name="connsiteX2" fmla="*/ 2570017 w 2570017"/>
                <a:gd name="connsiteY2" fmla="*/ 2554287 h 2554287"/>
                <a:gd name="connsiteX3" fmla="*/ 0 w 2570017"/>
                <a:gd name="connsiteY3" fmla="*/ 2554287 h 2554287"/>
                <a:gd name="connsiteX4" fmla="*/ 633845 w 2570017"/>
                <a:gd name="connsiteY4" fmla="*/ 0 h 2554287"/>
                <a:gd name="connsiteX0" fmla="*/ 675409 w 2611581"/>
                <a:gd name="connsiteY0" fmla="*/ 0 h 2554287"/>
                <a:gd name="connsiteX1" fmla="*/ 2611581 w 2611581"/>
                <a:gd name="connsiteY1" fmla="*/ 0 h 2554287"/>
                <a:gd name="connsiteX2" fmla="*/ 2611581 w 2611581"/>
                <a:gd name="connsiteY2" fmla="*/ 2554287 h 2554287"/>
                <a:gd name="connsiteX3" fmla="*/ 0 w 2611581"/>
                <a:gd name="connsiteY3" fmla="*/ 2554287 h 2554287"/>
                <a:gd name="connsiteX4" fmla="*/ 675409 w 2611581"/>
                <a:gd name="connsiteY4" fmla="*/ 0 h 255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1581" h="2554287">
                  <a:moveTo>
                    <a:pt x="675409" y="0"/>
                  </a:moveTo>
                  <a:lnTo>
                    <a:pt x="2611581" y="0"/>
                  </a:lnTo>
                  <a:lnTo>
                    <a:pt x="2611581" y="2554287"/>
                  </a:lnTo>
                  <a:lnTo>
                    <a:pt x="0" y="2554287"/>
                  </a:lnTo>
                  <a:lnTo>
                    <a:pt x="675409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40" name="Rectangle 20">
              <a:extLst>
                <a:ext uri="{FF2B5EF4-FFF2-40B4-BE49-F238E27FC236}">
                  <a16:creationId xmlns:a16="http://schemas.microsoft.com/office/drawing/2014/main" id="{6B04D505-A84F-4973-9090-0F1ACF7ABD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836718" y="2554287"/>
              <a:ext cx="2611581" cy="4303713"/>
            </a:xfrm>
            <a:custGeom>
              <a:avLst/>
              <a:gdLst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0 w 2611581"/>
                <a:gd name="connsiteY3" fmla="*/ 4303713 h 4303713"/>
                <a:gd name="connsiteX4" fmla="*/ 0 w 2611581"/>
                <a:gd name="connsiteY4" fmla="*/ 0 h 4303713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693718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14104"/>
                <a:gd name="connsiteX1" fmla="*/ 2611581 w 2611581"/>
                <a:gd name="connsiteY1" fmla="*/ 0 h 4314104"/>
                <a:gd name="connsiteX2" fmla="*/ 2611581 w 2611581"/>
                <a:gd name="connsiteY2" fmla="*/ 4303713 h 4314104"/>
                <a:gd name="connsiteX3" fmla="*/ 1963882 w 2611581"/>
                <a:gd name="connsiteY3" fmla="*/ 4314104 h 4314104"/>
                <a:gd name="connsiteX4" fmla="*/ 0 w 2611581"/>
                <a:gd name="connsiteY4" fmla="*/ 0 h 4314104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213264 w 2611581"/>
                <a:gd name="connsiteY3" fmla="*/ 4293322 h 4303713"/>
                <a:gd name="connsiteX4" fmla="*/ 0 w 2611581"/>
                <a:gd name="connsiteY4" fmla="*/ 0 h 4303713"/>
                <a:gd name="connsiteX0" fmla="*/ 0 w 2611581"/>
                <a:gd name="connsiteY0" fmla="*/ 0 h 4303713"/>
                <a:gd name="connsiteX1" fmla="*/ 2611581 w 2611581"/>
                <a:gd name="connsiteY1" fmla="*/ 0 h 4303713"/>
                <a:gd name="connsiteX2" fmla="*/ 2611581 w 2611581"/>
                <a:gd name="connsiteY2" fmla="*/ 4303713 h 4303713"/>
                <a:gd name="connsiteX3" fmla="*/ 2171701 w 2611581"/>
                <a:gd name="connsiteY3" fmla="*/ 3638695 h 4303713"/>
                <a:gd name="connsiteX4" fmla="*/ 0 w 2611581"/>
                <a:gd name="connsiteY4" fmla="*/ 0 h 43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1581" h="4303713">
                  <a:moveTo>
                    <a:pt x="0" y="0"/>
                  </a:moveTo>
                  <a:lnTo>
                    <a:pt x="2611581" y="0"/>
                  </a:lnTo>
                  <a:lnTo>
                    <a:pt x="2611581" y="4303713"/>
                  </a:lnTo>
                  <a:lnTo>
                    <a:pt x="2171701" y="3638695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45CE9A4-4A26-4B57-A688-E6D3A8498A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959100" y="-4763"/>
            <a:ext cx="5014912" cy="6862763"/>
            <a:chOff x="2928938" y="-4763"/>
            <a:chExt cx="5014912" cy="6862763"/>
          </a:xfrm>
        </p:grpSpPr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1FA9CDC9-B659-42F5-9DA2-70B1A39453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C007AF8D-D1A5-4CAC-AE7B-D2A3E72B87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9">
              <a:extLst>
                <a:ext uri="{FF2B5EF4-FFF2-40B4-BE49-F238E27FC236}">
                  <a16:creationId xmlns:a16="http://schemas.microsoft.com/office/drawing/2014/main" id="{096A8434-7327-4C0E-BAAF-F4D86BBDFA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0">
              <a:extLst>
                <a:ext uri="{FF2B5EF4-FFF2-40B4-BE49-F238E27FC236}">
                  <a16:creationId xmlns:a16="http://schemas.microsoft.com/office/drawing/2014/main" id="{602C7E10-50F7-489D-8249-9ECB0B456F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950DCCEA-5572-4095-A960-C569CF6922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5CDFA5C2-7CC1-4739-B874-1ABBCDECFB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7756C3-CAF3-1886-8AC5-C8062878A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4151" y="1380068"/>
            <a:ext cx="8320232" cy="2616199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100"/>
              <a:t>Recognizing Anything</a:t>
            </a:r>
            <a:br>
              <a:rPr lang="en-US" sz="5100"/>
            </a:br>
            <a:r>
              <a:rPr lang="en-US" sz="5100"/>
              <a:t> An Introduction to Imaging Modalities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2E791-00C5-577B-9D2F-B459F4EC8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3944" y="4690132"/>
            <a:ext cx="5332411" cy="100833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100" b="1" dirty="0"/>
              <a:t>MANY SHADES OF GRAY??</a:t>
            </a:r>
          </a:p>
        </p:txBody>
      </p:sp>
    </p:spTree>
    <p:extLst>
      <p:ext uri="{BB962C8B-B14F-4D97-AF65-F5344CB8AC3E}">
        <p14:creationId xmlns:p14="http://schemas.microsoft.com/office/powerpoint/2010/main" val="262744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EBD95-17E5-90BC-14C1-C3D468953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0"/>
            <a:ext cx="10616062" cy="1752599"/>
          </a:xfrm>
        </p:spPr>
        <p:txBody>
          <a:bodyPr/>
          <a:lstStyle/>
          <a:p>
            <a:r>
              <a:rPr lang="en-US" dirty="0"/>
              <a:t> CONVENTIONAL RADIOGRAPHY (PLAIN FILMS)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FA97937-4917-49E3-0AFE-5D880D4409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3212" y="2438398"/>
            <a:ext cx="5609816" cy="373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13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0460AA4-F0C1-A563-1F82-876E818CFE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6059" y="1198983"/>
            <a:ext cx="4389941" cy="38688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44054C-E71D-B546-4F16-EAC1C14E53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261" y="471418"/>
            <a:ext cx="4507180" cy="561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883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C5A6-4BFD-8434-CF48-AABE896C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COMPUTED TOMOGRAPHY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AD00E07-EB04-B5C2-0131-A5A8E31134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9475" y="3053506"/>
            <a:ext cx="10509186" cy="237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102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A47CF6F-27C2-43F3-AF69-E3D576363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39EB00CB-5B69-438D-944F-2E0382BA03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6D931D9D-4C35-4CDF-BFF0-03DD038816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6D9B8E3-CFAB-4428-9D62-576BF978EB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F019DFF8-C5AB-45D0-8A70-627BFEF9A5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E548346E-CCE3-4C53-B753-ABF3C098B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C19E6868-EA25-4961-B0E5-EF4F9DD20D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A9BAE969-AB5B-40E1-B33B-79C2DC365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Ultrasound of a baby&#10;&#10;AI-generated content may be incorrect.">
            <a:extLst>
              <a:ext uri="{FF2B5EF4-FFF2-40B4-BE49-F238E27FC236}">
                <a16:creationId xmlns:a16="http://schemas.microsoft.com/office/drawing/2014/main" id="{3123B985-46AD-BCCD-B88D-7F4BFEE21B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18373" b="6376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Freeform 13">
            <a:extLst>
              <a:ext uri="{FF2B5EF4-FFF2-40B4-BE49-F238E27FC236}">
                <a16:creationId xmlns:a16="http://schemas.microsoft.com/office/drawing/2014/main" id="{B0D396E6-2FD6-49D9-946F-4FABC88B6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6933" y="-16933"/>
            <a:ext cx="7340600" cy="6883400"/>
          </a:xfrm>
          <a:custGeom>
            <a:avLst/>
            <a:gdLst>
              <a:gd name="connsiteX0" fmla="*/ 5427133 w 7340600"/>
              <a:gd name="connsiteY0" fmla="*/ 8466 h 6883400"/>
              <a:gd name="connsiteX1" fmla="*/ 4783666 w 7340600"/>
              <a:gd name="connsiteY1" fmla="*/ 2573866 h 6883400"/>
              <a:gd name="connsiteX2" fmla="*/ 7340600 w 7340600"/>
              <a:gd name="connsiteY2" fmla="*/ 6874933 h 6883400"/>
              <a:gd name="connsiteX3" fmla="*/ 0 w 7340600"/>
              <a:gd name="connsiteY3" fmla="*/ 6883400 h 6883400"/>
              <a:gd name="connsiteX4" fmla="*/ 8466 w 7340600"/>
              <a:gd name="connsiteY4" fmla="*/ 0 h 6883400"/>
              <a:gd name="connsiteX5" fmla="*/ 5427133 w 7340600"/>
              <a:gd name="connsiteY5" fmla="*/ 8466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40600" h="6883400">
                <a:moveTo>
                  <a:pt x="5427133" y="8466"/>
                </a:moveTo>
                <a:lnTo>
                  <a:pt x="4783666" y="2573866"/>
                </a:lnTo>
                <a:lnTo>
                  <a:pt x="7340600" y="6874933"/>
                </a:lnTo>
                <a:lnTo>
                  <a:pt x="0" y="6883400"/>
                </a:lnTo>
                <a:lnTo>
                  <a:pt x="8466" y="0"/>
                </a:lnTo>
                <a:lnTo>
                  <a:pt x="5427133" y="846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0EC531-D592-D410-C25D-B224F0362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634067"/>
            <a:ext cx="4080932" cy="33104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600">
                <a:solidFill>
                  <a:schemeClr val="bg1"/>
                </a:solidFill>
              </a:rPr>
              <a:t>ULTRASOUND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A356820-4B8B-4A1F-B190-A3FF1AEB6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864100" y="-4763"/>
            <a:ext cx="5014912" cy="6862763"/>
            <a:chOff x="2928938" y="-4763"/>
            <a:chExt cx="5014912" cy="6862763"/>
          </a:xfrm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C6DBA71-9F7F-483C-A094-173525755C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01948618-5E91-41FD-A5C3-CC96415CB7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0985A142-9BC7-43B2-9F46-B1DB84A9AB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39EE8BB4-A150-45FB-8052-35D979A2E5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89257A2A-0F80-48CF-A63A-E5A0417C07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3654CBD8-A68E-461A-888C-5DC245D599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5313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A47CF6F-27C2-43F3-AF69-E3D576363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39EB00CB-5B69-438D-944F-2E0382BA03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6D931D9D-4C35-4CDF-BFF0-03DD038816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6D9B8E3-CFAB-4428-9D62-576BF978EB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F019DFF8-C5AB-45D0-8A70-627BFEF9A5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E548346E-CCE3-4C53-B753-ABF3C098B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C19E6868-EA25-4961-B0E5-EF4F9DD20D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9C29359-946B-6C34-D865-111157A95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258" y="1380068"/>
            <a:ext cx="6754217" cy="189606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6000" dirty="0"/>
              <a:t>MAGNETIC RESONANCE IMAGING</a:t>
            </a:r>
          </a:p>
        </p:txBody>
      </p:sp>
      <p:sp>
        <p:nvSpPr>
          <p:cNvPr id="18" name="Rounded Rectangle 4">
            <a:extLst>
              <a:ext uri="{FF2B5EF4-FFF2-40B4-BE49-F238E27FC236}">
                <a16:creationId xmlns:a16="http://schemas.microsoft.com/office/drawing/2014/main" id="{4163CBF8-40FB-43C3-9588-E95FB26FDB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648931"/>
            <a:ext cx="3982086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-up of an x-ray of the spine&#10;&#10;AI-generated content may be incorrect.">
            <a:extLst>
              <a:ext uri="{FF2B5EF4-FFF2-40B4-BE49-F238E27FC236}">
                <a16:creationId xmlns:a16="http://schemas.microsoft.com/office/drawing/2014/main" id="{E3988641-E6CD-D4BB-8849-65D6BE09D4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643" r="3843" b="2"/>
          <a:stretch>
            <a:fillRect/>
          </a:stretch>
        </p:blipFill>
        <p:spPr>
          <a:xfrm>
            <a:off x="7657400" y="753532"/>
            <a:ext cx="3747356" cy="509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97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96651-3C34-6A75-3893-84DC3B448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93275" y="652141"/>
            <a:ext cx="10018713" cy="1752599"/>
          </a:xfrm>
        </p:spPr>
        <p:txBody>
          <a:bodyPr/>
          <a:lstStyle/>
          <a:p>
            <a:r>
              <a:rPr lang="en-US" dirty="0"/>
              <a:t>FLUOROSCOPY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EB7AC7-47CC-D3E5-8015-A966EB9C65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3667" y="2356278"/>
            <a:ext cx="4139078" cy="412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3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729D1C44-1DC2-46A3-AF4D-6CF3F03E7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38441D71-9427-4E52-9D00-DA5DCD6083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99D64EDB-A847-4FFD-A1A0-F682EFB878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E1462D21-CAC4-4C52-95C9-E5C0DE3E9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9A48DF8F-07DF-48F2-944C-97808BBD26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1DBC7527-D323-4A52-8055-50480E532B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7FDC9880-BEB7-4458-9A76-FD74CA58DA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62D2A97-B908-C820-F831-F2008A27B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14" y="1099578"/>
            <a:ext cx="6497202" cy="190728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r"/>
            <a:r>
              <a:rPr lang="en-US" sz="6000" dirty="0"/>
              <a:t>NUCLEAR MEDICINE</a:t>
            </a:r>
          </a:p>
        </p:txBody>
      </p:sp>
      <p:sp>
        <p:nvSpPr>
          <p:cNvPr id="27" name="Rounded Rectangle 4">
            <a:extLst>
              <a:ext uri="{FF2B5EF4-FFF2-40B4-BE49-F238E27FC236}">
                <a16:creationId xmlns:a16="http://schemas.microsoft.com/office/drawing/2014/main" id="{0DF3F811-7293-4792-B4BE-C473322AAC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648931"/>
            <a:ext cx="3982086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omparison of a person's body&#10;&#10;AI-generated content may be incorrect.">
            <a:extLst>
              <a:ext uri="{FF2B5EF4-FFF2-40B4-BE49-F238E27FC236}">
                <a16:creationId xmlns:a16="http://schemas.microsoft.com/office/drawing/2014/main" id="{89F7069E-1F7D-6530-0021-67A27432D5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84848" y="1011765"/>
            <a:ext cx="3319096" cy="454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6090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27</TotalTime>
  <Words>49</Words>
  <Application>Microsoft Office PowerPoint</Application>
  <PresentationFormat>Widescreen</PresentationFormat>
  <Paragraphs>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Corbel</vt:lpstr>
      <vt:lpstr>Parallax</vt:lpstr>
      <vt:lpstr>In the name of GOD</vt:lpstr>
      <vt:lpstr>Recognizing Anything  An Introduction to Imaging Modalities</vt:lpstr>
      <vt:lpstr> CONVENTIONAL RADIOGRAPHY (PLAIN FILMS)</vt:lpstr>
      <vt:lpstr>PowerPoint Presentation</vt:lpstr>
      <vt:lpstr>COMPUTED TOMOGRAPHY</vt:lpstr>
      <vt:lpstr>ULTRASOUND</vt:lpstr>
      <vt:lpstr>MAGNETIC RESONANCE IMAGING</vt:lpstr>
      <vt:lpstr>FLUOROSCOPY</vt:lpstr>
      <vt:lpstr>NUCLEAR MEDICINE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sina abdkarimi</dc:creator>
  <cp:lastModifiedBy>sina abdkarimi</cp:lastModifiedBy>
  <cp:revision>1</cp:revision>
  <dcterms:created xsi:type="dcterms:W3CDTF">2025-09-27T20:41:32Z</dcterms:created>
  <dcterms:modified xsi:type="dcterms:W3CDTF">2025-09-27T21:09:19Z</dcterms:modified>
</cp:coreProperties>
</file>